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530" r:id="rId5"/>
    <p:sldId id="540" r:id="rId6"/>
    <p:sldId id="558" r:id="rId7"/>
    <p:sldId id="543" r:id="rId8"/>
    <p:sldId id="533" r:id="rId9"/>
    <p:sldId id="555" r:id="rId10"/>
    <p:sldId id="560" r:id="rId11"/>
    <p:sldId id="557" r:id="rId12"/>
    <p:sldId id="546" r:id="rId13"/>
    <p:sldId id="548" r:id="rId14"/>
    <p:sldId id="562" r:id="rId15"/>
    <p:sldId id="563" r:id="rId16"/>
    <p:sldId id="564" r:id="rId17"/>
    <p:sldId id="565" r:id="rId18"/>
    <p:sldId id="549" r:id="rId19"/>
    <p:sldId id="567" r:id="rId20"/>
    <p:sldId id="551" r:id="rId21"/>
    <p:sldId id="552" r:id="rId22"/>
    <p:sldId id="568" r:id="rId23"/>
    <p:sldId id="569" r:id="rId24"/>
    <p:sldId id="554" r:id="rId25"/>
    <p:sldId id="559" r:id="rId26"/>
    <p:sldId id="5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8A3"/>
    <a:srgbClr val="2F21F3"/>
    <a:srgbClr val="8822EE"/>
    <a:srgbClr val="F01688"/>
    <a:srgbClr val="FEB52B"/>
    <a:srgbClr val="F01689"/>
    <a:srgbClr val="6F22E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14200-F50E-4450-8BF3-6DFF33CE3674}" v="270" dt="2023-03-29T15:36:48.327"/>
    <p1510:client id="{8DEA65D5-E92C-4FF0-B372-C283A22F8BBA}" v="47" dt="2023-04-15T00:36:17.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RELEVANCIA</a:t>
            </a:r>
          </a:p>
        </p:txBody>
      </p:sp>
      <p:sp>
        <p:nvSpPr>
          <p:cNvPr id="4" name="Slide Number Placeholder 3"/>
          <p:cNvSpPr>
            <a:spLocks noGrp="1"/>
          </p:cNvSpPr>
          <p:nvPr>
            <p:ph type="sldNum" sz="quarter" idx="5"/>
          </p:nvPr>
        </p:nvSpPr>
        <p:spPr/>
        <p:txBody>
          <a:bodyPr/>
          <a:lstStyle/>
          <a:p>
            <a:fld id="{23C058E0-0852-DB43-83D6-BD76659FF1D8}" type="slidenum">
              <a:rPr lang="en-US" smtClean="0"/>
              <a:t>5</a:t>
            </a:fld>
            <a:endParaRPr lang="en-US"/>
          </a:p>
        </p:txBody>
      </p:sp>
    </p:spTree>
    <p:extLst>
      <p:ext uri="{BB962C8B-B14F-4D97-AF65-F5344CB8AC3E}">
        <p14:creationId xmlns:p14="http://schemas.microsoft.com/office/powerpoint/2010/main" val="265977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logo&#10;&#10;Description automatically generated">
            <a:extLst>
              <a:ext uri="{FF2B5EF4-FFF2-40B4-BE49-F238E27FC236}">
                <a16:creationId xmlns:a16="http://schemas.microsoft.com/office/drawing/2014/main" id="{8F3FE101-FDAD-13F5-6D2D-D39FF106E7F9}"/>
              </a:ext>
            </a:extLst>
          </p:cNvPr>
          <p:cNvPicPr>
            <a:picLocks noChangeAspect="1"/>
          </p:cNvPicPr>
          <p:nvPr/>
        </p:nvPicPr>
        <p:blipFill rotWithShape="1">
          <a:blip r:embed="rId2"/>
          <a:srcRect l="17292" t="38248" r="20712" b="33606"/>
          <a:stretch/>
        </p:blipFill>
        <p:spPr>
          <a:xfrm>
            <a:off x="2985213" y="2230781"/>
            <a:ext cx="6221574" cy="1481328"/>
          </a:xfrm>
          <a:prstGeom prst="rect">
            <a:avLst/>
          </a:prstGeom>
        </p:spPr>
      </p:pic>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35380" y="3614455"/>
            <a:ext cx="9921240" cy="1481328"/>
          </a:xfrm>
        </p:spPr>
        <p:txBody>
          <a:bodyPr anchor="ctr"/>
          <a:lstStyle/>
          <a:p>
            <a:r>
              <a:rPr lang="en-US" sz="3200" b="0"/>
              <a:t>PRIMERA ENTREGA</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10</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p:txBody>
          <a:bodyPr/>
          <a:lstStyle/>
          <a:p>
            <a:r>
              <a:rPr lang="es-MX"/>
              <a:t>PLAN DE INVESTIGACIÓN</a:t>
            </a: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536192" y="2212848"/>
            <a:ext cx="9488278" cy="3944910"/>
          </a:xfrm>
        </p:spPr>
        <p:txBody>
          <a:bodyPr vert="horz" lIns="91440" tIns="45720" rIns="91440" bIns="45720" rtlCol="0" anchor="t">
            <a:noAutofit/>
          </a:bodyPr>
          <a:lstStyle/>
          <a:p>
            <a:pPr marL="0" indent="0" algn="just">
              <a:buNone/>
            </a:pPr>
            <a:r>
              <a:rPr lang="es-MX" sz="1800">
                <a:ea typeface="+mn-lt"/>
                <a:cs typeface="+mn-lt"/>
              </a:rPr>
              <a:t>Esta investigación tiene como fin confirmar que existe la necesidad que hemos identificado como problemática a resolver. También se busca conocer las opiniones y perspectivas de los usuarios que cumplen con el perfil que hemos definido para nuestra aplicación. </a:t>
            </a:r>
            <a:endParaRPr lang="es-ES" sz="1800"/>
          </a:p>
          <a:p>
            <a:pPr marL="0" indent="0" algn="just">
              <a:buNone/>
            </a:pPr>
            <a:endParaRPr lang="es-MX" sz="1800">
              <a:ea typeface="+mn-lt"/>
              <a:cs typeface="+mn-lt"/>
            </a:endParaRPr>
          </a:p>
          <a:p>
            <a:pPr marL="0" indent="0" algn="just">
              <a:buNone/>
            </a:pPr>
            <a:r>
              <a:rPr lang="es-MX" sz="1800">
                <a:ea typeface="+mn-lt"/>
                <a:cs typeface="+mn-lt"/>
              </a:rPr>
              <a:t>Esta investigación buscará recopilar de forma cuantitativa la información referente a aquellos usuarios a los que pretendemos ofrecer esta solución. Esto se realizará por medio de la educción con un enfoque metódico de encuestas, entrevistas y persona.</a:t>
            </a:r>
          </a:p>
          <a:p>
            <a:pPr marL="347345" indent="-347345"/>
            <a:endParaRPr lang="es-MX" sz="1200">
              <a:cs typeface="Segoe UI Light"/>
            </a:endParaRPr>
          </a:p>
        </p:txBody>
      </p:sp>
    </p:spTree>
    <p:extLst>
      <p:ext uri="{BB962C8B-B14F-4D97-AF65-F5344CB8AC3E}">
        <p14:creationId xmlns:p14="http://schemas.microsoft.com/office/powerpoint/2010/main" val="3129079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11</a:t>
            </a:fld>
            <a:endParaRPr lang="en-US"/>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354763" y="489277"/>
            <a:ext cx="9488278" cy="6031338"/>
          </a:xfrm>
        </p:spPr>
        <p:txBody>
          <a:bodyPr vert="horz" lIns="91440" tIns="45720" rIns="91440" bIns="45720" rtlCol="0" anchor="t">
            <a:noAutofit/>
          </a:bodyPr>
          <a:lstStyle/>
          <a:p>
            <a:pPr marL="347345" indent="-347345" algn="just">
              <a:buNone/>
            </a:pPr>
            <a:r>
              <a:rPr lang="es-MX" sz="1800">
                <a:ea typeface="+mn-lt"/>
                <a:cs typeface="+mn-lt"/>
              </a:rPr>
              <a:t>Las áreas de información que serán necesarias para poder identificar de forma certera los requisitos funcionales y no funcionales son las siguiente: </a:t>
            </a:r>
          </a:p>
          <a:p>
            <a:pPr marL="347345" indent="-347345" algn="just">
              <a:buFont typeface="Courier New"/>
              <a:buChar char="o"/>
            </a:pPr>
            <a:r>
              <a:rPr lang="es-MX" sz="1800">
                <a:ea typeface="+mn-lt"/>
                <a:cs typeface="+mn-lt"/>
              </a:rPr>
              <a:t>Nivel de interés de las personas por resolver la problemática que nosotros buscamos resolver con nuestra aplicación.</a:t>
            </a:r>
          </a:p>
          <a:p>
            <a:pPr marL="347345" indent="-347345" algn="just">
              <a:buFont typeface="Courier New"/>
              <a:buChar char="o"/>
            </a:pPr>
            <a:r>
              <a:rPr lang="es-MX" sz="1800">
                <a:ea typeface="+mn-lt"/>
                <a:cs typeface="+mn-lt"/>
              </a:rPr>
              <a:t>Dificultades con las que los usuarios se encuentran al tratar de resolver los problemas de estrés, depresión o soledad.</a:t>
            </a:r>
          </a:p>
          <a:p>
            <a:pPr marL="347345" indent="-347345" algn="just">
              <a:buFont typeface="Courier New"/>
              <a:buChar char="o"/>
            </a:pPr>
            <a:r>
              <a:rPr lang="es-MX" sz="1800">
                <a:ea typeface="+mn-lt"/>
                <a:cs typeface="+mn-lt"/>
              </a:rPr>
              <a:t>Soluciones actuales que los usuarios buscan para resolver sus problemas emocionales.</a:t>
            </a:r>
          </a:p>
          <a:p>
            <a:pPr marL="347345" indent="-347345" algn="just">
              <a:buFont typeface="Courier New"/>
              <a:buChar char="o"/>
            </a:pPr>
            <a:r>
              <a:rPr lang="es-MX" sz="1800">
                <a:ea typeface="+mn-lt"/>
                <a:cs typeface="+mn-lt"/>
              </a:rPr>
              <a:t>Funcionalidades deseadas en nuestra aplicación.</a:t>
            </a:r>
          </a:p>
          <a:p>
            <a:pPr marL="347345" indent="-347345" algn="just">
              <a:buFont typeface="Courier New"/>
              <a:buChar char="o"/>
            </a:pPr>
            <a:r>
              <a:rPr lang="es-MX" sz="1800">
                <a:ea typeface="+mn-lt"/>
                <a:cs typeface="+mn-lt"/>
              </a:rPr>
              <a:t>Preferencias de los usuarios.</a:t>
            </a:r>
          </a:p>
          <a:p>
            <a:pPr marL="347345" indent="-347345" algn="just">
              <a:buFont typeface="Courier New"/>
              <a:buChar char="o"/>
            </a:pPr>
            <a:r>
              <a:rPr lang="es-MX" sz="1800">
                <a:ea typeface="+mn-lt"/>
                <a:cs typeface="+mn-lt"/>
              </a:rPr>
              <a:t>Identificación de los </a:t>
            </a:r>
            <a:r>
              <a:rPr lang="es-MX" sz="1800" err="1">
                <a:ea typeface="+mn-lt"/>
                <a:cs typeface="+mn-lt"/>
              </a:rPr>
              <a:t>stakeholders</a:t>
            </a:r>
            <a:r>
              <a:rPr lang="es-MX" sz="1800">
                <a:ea typeface="+mn-lt"/>
                <a:cs typeface="+mn-lt"/>
              </a:rPr>
              <a:t>.</a:t>
            </a:r>
          </a:p>
          <a:p>
            <a:pPr marL="347345" indent="-347345" algn="just">
              <a:buFont typeface="Courier New"/>
              <a:buChar char="o"/>
            </a:pPr>
            <a:r>
              <a:rPr lang="es-MX" sz="1800">
                <a:ea typeface="+mn-lt"/>
                <a:cs typeface="+mn-lt"/>
              </a:rPr>
              <a:t>Áreas que posiblemente no hemos identificado.</a:t>
            </a:r>
          </a:p>
          <a:p>
            <a:pPr marL="0" indent="0" algn="just">
              <a:buNone/>
            </a:pPr>
            <a:endParaRPr lang="es-MX" sz="1800">
              <a:ea typeface="+mn-lt"/>
              <a:cs typeface="+mn-lt"/>
            </a:endParaRPr>
          </a:p>
          <a:p>
            <a:pPr marL="347345" indent="-347345"/>
            <a:endParaRPr lang="es-MX" sz="1200">
              <a:cs typeface="Segoe UI Light"/>
            </a:endParaRPr>
          </a:p>
        </p:txBody>
      </p:sp>
    </p:spTree>
    <p:extLst>
      <p:ext uri="{BB962C8B-B14F-4D97-AF65-F5344CB8AC3E}">
        <p14:creationId xmlns:p14="http://schemas.microsoft.com/office/powerpoint/2010/main" val="1569765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12</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36192" y="677890"/>
            <a:ext cx="8878824" cy="1069848"/>
          </a:xfrm>
        </p:spPr>
        <p:txBody>
          <a:bodyPr/>
          <a:lstStyle/>
          <a:p>
            <a:r>
              <a:rPr lang="es-MX">
                <a:ea typeface="+mj-lt"/>
                <a:cs typeface="+mj-lt"/>
              </a:rPr>
              <a:t>Técnicas de educción seleccionadas:</a:t>
            </a:r>
            <a:endParaRPr lang="es-MX" b="0">
              <a:ea typeface="+mj-lt"/>
              <a:cs typeface="+mj-lt"/>
            </a:endParaRP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27978" y="1750205"/>
            <a:ext cx="9488278" cy="5060695"/>
          </a:xfrm>
        </p:spPr>
        <p:txBody>
          <a:bodyPr vert="horz" lIns="91440" tIns="45720" rIns="91440" bIns="45720" rtlCol="0" anchor="t">
            <a:noAutofit/>
          </a:bodyPr>
          <a:lstStyle/>
          <a:p>
            <a:pPr marL="347345" indent="-347345" algn="just">
              <a:buNone/>
            </a:pPr>
            <a:r>
              <a:rPr lang="es-MX" sz="1600" b="1">
                <a:ea typeface="+mn-lt"/>
                <a:cs typeface="+mn-lt"/>
              </a:rPr>
              <a:t>Encuestas</a:t>
            </a:r>
            <a:endParaRPr lang="es-MX" sz="1600">
              <a:ea typeface="+mn-lt"/>
              <a:cs typeface="+mn-lt"/>
            </a:endParaRPr>
          </a:p>
          <a:p>
            <a:pPr marL="347345" indent="-347345" algn="just">
              <a:buNone/>
            </a:pPr>
            <a:r>
              <a:rPr lang="es-MX" sz="1600">
                <a:ea typeface="+mn-lt"/>
                <a:cs typeface="+mn-lt"/>
              </a:rPr>
              <a:t>     Las encuestas estarán formadas por preguntas que buscarán recopilar información con un enfoque subjetivo, esto nos servirá de guía en la inspección analítica de los datos.</a:t>
            </a:r>
            <a:endParaRPr lang="es-MX" sz="1600"/>
          </a:p>
          <a:p>
            <a:pPr marL="347345" indent="-347345" algn="just">
              <a:buNone/>
            </a:pPr>
            <a:r>
              <a:rPr lang="es-MX" sz="1600" b="1">
                <a:ea typeface="+mn-lt"/>
                <a:cs typeface="+mn-lt"/>
              </a:rPr>
              <a:t>Entrevistas</a:t>
            </a:r>
            <a:endParaRPr lang="es-MX" sz="1600">
              <a:ea typeface="+mn-lt"/>
              <a:cs typeface="+mn-lt"/>
            </a:endParaRPr>
          </a:p>
          <a:p>
            <a:pPr marL="347345" indent="-347345" algn="just">
              <a:buNone/>
            </a:pPr>
            <a:r>
              <a:rPr lang="es-MX" sz="1600">
                <a:ea typeface="+mn-lt"/>
                <a:cs typeface="+mn-lt"/>
              </a:rPr>
              <a:t>   Las entrevistas serán la técnica de investigación cualitativa que nos proporcionará la información complementaria para terminar de definir los requisitos tanto funcionales y no funcionales que se han recabado a lo largo del proceso de análisis.</a:t>
            </a:r>
          </a:p>
          <a:p>
            <a:pPr marL="347345" indent="-347345" algn="just">
              <a:buNone/>
            </a:pPr>
            <a:r>
              <a:rPr lang="es-MX" sz="1600" b="1">
                <a:ea typeface="+mn-lt"/>
                <a:cs typeface="+mn-lt"/>
              </a:rPr>
              <a:t>Persona</a:t>
            </a:r>
            <a:endParaRPr lang="es-MX" sz="1600">
              <a:ea typeface="+mn-lt"/>
              <a:cs typeface="+mn-lt"/>
            </a:endParaRPr>
          </a:p>
          <a:p>
            <a:pPr marL="347345" indent="-347345" algn="just">
              <a:buNone/>
            </a:pPr>
            <a:r>
              <a:rPr lang="es-MX" sz="1600">
                <a:ea typeface="+mn-lt"/>
                <a:cs typeface="+mn-lt"/>
              </a:rPr>
              <a:t>     El método persona nos sirve para entender mejor las necesidades de los usuarios potenciales.  El enfoque que genera esta técnica nos sirve para saber si lo que estamos haciendo impactará de la manera correcta en los usuarios que cumplen con nuestro perfil definido.</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422108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13</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36192" y="677890"/>
            <a:ext cx="8878824" cy="1069848"/>
          </a:xfrm>
        </p:spPr>
        <p:txBody>
          <a:bodyPr/>
          <a:lstStyle/>
          <a:p>
            <a:r>
              <a:rPr lang="es-MX">
                <a:ea typeface="+mj-lt"/>
                <a:cs typeface="+mj-lt"/>
              </a:rPr>
              <a:t>Técnicas de educción seleccionadas:</a:t>
            </a:r>
            <a:endParaRPr lang="es-MX" b="0">
              <a:ea typeface="+mj-lt"/>
              <a:cs typeface="+mj-lt"/>
            </a:endParaRP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27978" y="1750205"/>
            <a:ext cx="9488278" cy="5060695"/>
          </a:xfrm>
        </p:spPr>
        <p:txBody>
          <a:bodyPr vert="horz" lIns="91440" tIns="45720" rIns="91440" bIns="45720" rtlCol="0" anchor="t">
            <a:noAutofit/>
          </a:bodyPr>
          <a:lstStyle/>
          <a:p>
            <a:pPr marL="347345" indent="-347345" algn="just">
              <a:buNone/>
            </a:pPr>
            <a:r>
              <a:rPr lang="es-MX" sz="1600" b="1">
                <a:ea typeface="+mn-lt"/>
                <a:cs typeface="+mn-lt"/>
              </a:rPr>
              <a:t>Encuestas</a:t>
            </a:r>
            <a:endParaRPr lang="es-MX" sz="1600">
              <a:ea typeface="+mn-lt"/>
              <a:cs typeface="+mn-lt"/>
            </a:endParaRPr>
          </a:p>
          <a:p>
            <a:pPr marL="347345" indent="-347345" algn="just">
              <a:buNone/>
            </a:pPr>
            <a:r>
              <a:rPr lang="es-MX" sz="1600">
                <a:ea typeface="+mn-lt"/>
                <a:cs typeface="+mn-lt"/>
              </a:rPr>
              <a:t>     Las encuestas estarán formadas por preguntas que buscarán recopilar información con un enfoque subjetivo, esto nos servirá de guía en la inspección analítica de los datos.</a:t>
            </a:r>
            <a:endParaRPr lang="es-MX" sz="1600"/>
          </a:p>
          <a:p>
            <a:pPr marL="347345" indent="-347345" algn="just">
              <a:buNone/>
            </a:pPr>
            <a:r>
              <a:rPr lang="es-MX" sz="1600" b="1">
                <a:ea typeface="+mn-lt"/>
                <a:cs typeface="+mn-lt"/>
              </a:rPr>
              <a:t>Entrevistas</a:t>
            </a:r>
            <a:endParaRPr lang="es-MX" sz="1600">
              <a:ea typeface="+mn-lt"/>
              <a:cs typeface="+mn-lt"/>
            </a:endParaRPr>
          </a:p>
          <a:p>
            <a:pPr marL="347345" indent="-347345" algn="just">
              <a:buNone/>
            </a:pPr>
            <a:r>
              <a:rPr lang="es-MX" sz="1600">
                <a:ea typeface="+mn-lt"/>
                <a:cs typeface="+mn-lt"/>
              </a:rPr>
              <a:t>   Las entrevistas serán la técnica de investigación cualitativa que nos proporcionará la información complementaria para terminar de definir los requisitos tanto funcionales y no funcionales que se han recabado a lo largo del proceso de análisis.</a:t>
            </a:r>
          </a:p>
          <a:p>
            <a:pPr marL="347345" indent="-347345" algn="just">
              <a:buNone/>
            </a:pPr>
            <a:r>
              <a:rPr lang="es-MX" sz="1600" b="1">
                <a:ea typeface="+mn-lt"/>
                <a:cs typeface="+mn-lt"/>
              </a:rPr>
              <a:t>Persona</a:t>
            </a:r>
            <a:endParaRPr lang="es-MX" sz="1600">
              <a:ea typeface="+mn-lt"/>
              <a:cs typeface="+mn-lt"/>
            </a:endParaRPr>
          </a:p>
          <a:p>
            <a:pPr marL="347345" indent="-347345" algn="just">
              <a:buNone/>
            </a:pPr>
            <a:r>
              <a:rPr lang="es-MX" sz="1600">
                <a:ea typeface="+mn-lt"/>
                <a:cs typeface="+mn-lt"/>
              </a:rPr>
              <a:t>     El método persona nos sirve para entender mejor las necesidades de los usuarios potenciales.  El enfoque que genera esta técnica nos sirve para saber si lo que estamos haciendo impactará de la manera correcta en los usuarios que cumplen con nuestro perfil definido.</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1168151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4E99A0-D2BF-A759-7EF0-B42A0096BCCC}"/>
              </a:ext>
            </a:extLst>
          </p:cNvPr>
          <p:cNvSpPr>
            <a:spLocks noGrp="1"/>
          </p:cNvSpPr>
          <p:nvPr>
            <p:ph type="sldNum" sz="quarter" idx="11"/>
          </p:nvPr>
        </p:nvSpPr>
        <p:spPr/>
        <p:txBody>
          <a:bodyPr/>
          <a:lstStyle/>
          <a:p>
            <a:fld id="{294A09A9-5501-47C1-A89A-A340965A2BE2}" type="slidenum">
              <a:rPr lang="en-US" smtClean="0"/>
              <a:pPr/>
              <a:t>14</a:t>
            </a:fld>
            <a:endParaRPr lang="en-US"/>
          </a:p>
        </p:txBody>
      </p:sp>
      <p:sp>
        <p:nvSpPr>
          <p:cNvPr id="4" name="Title 3">
            <a:extLst>
              <a:ext uri="{FF2B5EF4-FFF2-40B4-BE49-F238E27FC236}">
                <a16:creationId xmlns:a16="http://schemas.microsoft.com/office/drawing/2014/main" id="{0FCBA0F4-E0AB-BB7D-954E-0F7484D16D6A}"/>
              </a:ext>
            </a:extLst>
          </p:cNvPr>
          <p:cNvSpPr>
            <a:spLocks noGrp="1"/>
          </p:cNvSpPr>
          <p:nvPr>
            <p:ph type="title"/>
          </p:nvPr>
        </p:nvSpPr>
        <p:spPr>
          <a:xfrm>
            <a:off x="1554335" y="369461"/>
            <a:ext cx="8878824" cy="1069848"/>
          </a:xfrm>
        </p:spPr>
        <p:txBody>
          <a:bodyPr/>
          <a:lstStyle/>
          <a:p>
            <a:r>
              <a:rPr lang="es-MX">
                <a:ea typeface="+mj-lt"/>
                <a:cs typeface="+mj-lt"/>
              </a:rPr>
              <a:t>Tipo de análisis</a:t>
            </a:r>
          </a:p>
        </p:txBody>
      </p:sp>
      <p:sp>
        <p:nvSpPr>
          <p:cNvPr id="5" name="Content Placeholder 4">
            <a:extLst>
              <a:ext uri="{FF2B5EF4-FFF2-40B4-BE49-F238E27FC236}">
                <a16:creationId xmlns:a16="http://schemas.microsoft.com/office/drawing/2014/main" id="{08963D32-7D9F-3EC0-E697-36427F584C61}"/>
              </a:ext>
            </a:extLst>
          </p:cNvPr>
          <p:cNvSpPr>
            <a:spLocks noGrp="1"/>
          </p:cNvSpPr>
          <p:nvPr>
            <p:ph idx="1"/>
          </p:nvPr>
        </p:nvSpPr>
        <p:spPr>
          <a:xfrm>
            <a:off x="1118907" y="1713919"/>
            <a:ext cx="9488278" cy="5060695"/>
          </a:xfrm>
        </p:spPr>
        <p:txBody>
          <a:bodyPr vert="horz" lIns="91440" tIns="45720" rIns="91440" bIns="45720" rtlCol="0" anchor="t">
            <a:noAutofit/>
          </a:bodyPr>
          <a:lstStyle/>
          <a:p>
            <a:pPr marL="347345" indent="-347345" algn="just">
              <a:buNone/>
            </a:pPr>
            <a:r>
              <a:rPr lang="es-MX" sz="1600" b="1">
                <a:ea typeface="+mn-lt"/>
                <a:cs typeface="+mn-lt"/>
              </a:rPr>
              <a:t>Análisis estadístico</a:t>
            </a:r>
            <a:endParaRPr lang="es-MX" sz="1600">
              <a:ea typeface="+mn-lt"/>
              <a:cs typeface="+mn-lt"/>
            </a:endParaRPr>
          </a:p>
          <a:p>
            <a:pPr marL="347345" indent="-347345">
              <a:buNone/>
            </a:pPr>
            <a:r>
              <a:rPr lang="es-MX" sz="1600">
                <a:ea typeface="+mn-lt"/>
                <a:cs typeface="+mn-lt"/>
              </a:rPr>
              <a:t>        Interpretaremos los resultados del método de educción de encuestas de forma rápida y precisa debido a que las preguntas serán cerradas y solo habrá una pequeña sección de preguntas abiertas, para lograr este análisis aprovecharemos el uso de los estadísticos generados por la propia herramienta donde elaboraremos las encuestas, esta será </a:t>
            </a:r>
            <a:r>
              <a:rPr lang="es-MX" sz="1600" i="1">
                <a:ea typeface="+mn-lt"/>
                <a:cs typeface="+mn-lt"/>
              </a:rPr>
              <a:t>Google </a:t>
            </a:r>
            <a:r>
              <a:rPr lang="es-MX" sz="1600" i="1" err="1">
                <a:ea typeface="+mn-lt"/>
                <a:cs typeface="+mn-lt"/>
              </a:rPr>
              <a:t>Forms</a:t>
            </a:r>
            <a:r>
              <a:rPr lang="es-MX" sz="1600">
                <a:ea typeface="+mn-lt"/>
                <a:cs typeface="+mn-lt"/>
              </a:rPr>
              <a:t>.</a:t>
            </a:r>
          </a:p>
          <a:p>
            <a:pPr marL="347345" indent="-347345" algn="just">
              <a:buNone/>
            </a:pPr>
            <a:r>
              <a:rPr lang="es-MX" sz="1600" b="1">
                <a:ea typeface="+mn-lt"/>
                <a:cs typeface="+mn-lt"/>
              </a:rPr>
              <a:t>Análisis cualitativo</a:t>
            </a:r>
            <a:endParaRPr lang="es-MX" sz="1600">
              <a:ea typeface="+mn-lt"/>
              <a:cs typeface="+mn-lt"/>
            </a:endParaRPr>
          </a:p>
          <a:p>
            <a:pPr marL="347345" indent="-347345" algn="just">
              <a:buNone/>
            </a:pPr>
            <a:r>
              <a:rPr lang="es-MX" sz="1600">
                <a:ea typeface="+mn-lt"/>
                <a:cs typeface="+mn-lt"/>
              </a:rPr>
              <a:t>       Para el análisis de las entrevistas se hará uso de las grabaciones o transcripciones. Durante la entrevista se marcarán los puntos más importantes y que se consideren de mayor relevancia de forma única para cada entrevista, ya que las entrevistas buscarán ser versátiles en la forma en la que podría fluir la información dependiendo de cada usuario entrevistado, esto nos podrá indicar potenciales requisitos.</a:t>
            </a:r>
          </a:p>
          <a:p>
            <a:pPr marL="347345" indent="-347345" algn="just">
              <a:buNone/>
            </a:pPr>
            <a:endParaRPr lang="es-MX" sz="1600">
              <a:ea typeface="+mn-lt"/>
              <a:cs typeface="+mn-lt"/>
            </a:endParaRPr>
          </a:p>
          <a:p>
            <a:pPr marL="0" indent="0" algn="just">
              <a:buNone/>
            </a:pPr>
            <a:endParaRPr lang="es-MX" sz="1800" b="1">
              <a:cs typeface="Segoe UI Light"/>
            </a:endParaRPr>
          </a:p>
          <a:p>
            <a:pPr marL="0" indent="0" algn="just">
              <a:buNone/>
            </a:pPr>
            <a:endParaRPr lang="es-MX" sz="1800" b="1">
              <a:cs typeface="Segoe UI Light"/>
            </a:endParaRPr>
          </a:p>
          <a:p>
            <a:pPr marL="347345" indent="-347345" algn="just">
              <a:buNone/>
            </a:pPr>
            <a:endParaRPr lang="es-MX" sz="1800">
              <a:cs typeface="Segoe UI Light"/>
            </a:endParaRPr>
          </a:p>
          <a:p>
            <a:pPr marL="0" indent="0" algn="just">
              <a:buNone/>
            </a:pPr>
            <a:endParaRPr lang="es-MX" sz="1800">
              <a:cs typeface="Segoe UI Light"/>
            </a:endParaRPr>
          </a:p>
          <a:p>
            <a:pPr marL="0" indent="0" algn="just">
              <a:buNone/>
            </a:pPr>
            <a:endParaRPr lang="es-MX" sz="1800">
              <a:cs typeface="Segoe UI Light"/>
            </a:endParaRPr>
          </a:p>
          <a:p>
            <a:pPr marL="347345" indent="-347345"/>
            <a:endParaRPr lang="es-MX" sz="1200">
              <a:cs typeface="Segoe UI Light"/>
            </a:endParaRPr>
          </a:p>
        </p:txBody>
      </p:sp>
    </p:spTree>
    <p:extLst>
      <p:ext uri="{BB962C8B-B14F-4D97-AF65-F5344CB8AC3E}">
        <p14:creationId xmlns:p14="http://schemas.microsoft.com/office/powerpoint/2010/main" val="290200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F73FBB-E948-DBA2-5C20-51EAD367F026}"/>
              </a:ext>
            </a:extLst>
          </p:cNvPr>
          <p:cNvSpPr>
            <a:spLocks noGrp="1"/>
          </p:cNvSpPr>
          <p:nvPr>
            <p:ph type="sldNum" sz="quarter" idx="11"/>
          </p:nvPr>
        </p:nvSpPr>
        <p:spPr/>
        <p:txBody>
          <a:bodyPr/>
          <a:lstStyle/>
          <a:p>
            <a:fld id="{294A09A9-5501-47C1-A89A-A340965A2BE2}" type="slidenum">
              <a:rPr lang="en-US" smtClean="0"/>
              <a:pPr/>
              <a:t>15</a:t>
            </a:fld>
            <a:endParaRPr lang="en-US"/>
          </a:p>
        </p:txBody>
      </p:sp>
      <p:sp>
        <p:nvSpPr>
          <p:cNvPr id="2" name="Title 1">
            <a:extLst>
              <a:ext uri="{FF2B5EF4-FFF2-40B4-BE49-F238E27FC236}">
                <a16:creationId xmlns:a16="http://schemas.microsoft.com/office/drawing/2014/main" id="{71ED9231-5BFB-B357-BFCB-7DAD7CE2B88D}"/>
              </a:ext>
            </a:extLst>
          </p:cNvPr>
          <p:cNvSpPr>
            <a:spLocks noGrp="1"/>
          </p:cNvSpPr>
          <p:nvPr>
            <p:ph type="title"/>
          </p:nvPr>
        </p:nvSpPr>
        <p:spPr>
          <a:xfrm>
            <a:off x="3314192" y="33818"/>
            <a:ext cx="8878824" cy="1069848"/>
          </a:xfrm>
        </p:spPr>
        <p:txBody>
          <a:bodyPr/>
          <a:lstStyle/>
          <a:p>
            <a:r>
              <a:rPr lang="es-MX" sz="3200"/>
              <a:t>PLAN DE ACTIVIDADES</a:t>
            </a:r>
          </a:p>
        </p:txBody>
      </p:sp>
      <p:graphicFrame>
        <p:nvGraphicFramePr>
          <p:cNvPr id="5" name="Tabla 4">
            <a:extLst>
              <a:ext uri="{FF2B5EF4-FFF2-40B4-BE49-F238E27FC236}">
                <a16:creationId xmlns:a16="http://schemas.microsoft.com/office/drawing/2014/main" id="{A11047F8-6F4F-88F4-E9DC-CCC85040B592}"/>
              </a:ext>
            </a:extLst>
          </p:cNvPr>
          <p:cNvGraphicFramePr>
            <a:graphicFrameLocks noGrp="1"/>
          </p:cNvGraphicFramePr>
          <p:nvPr>
            <p:extLst>
              <p:ext uri="{D42A27DB-BD31-4B8C-83A1-F6EECF244321}">
                <p14:modId xmlns:p14="http://schemas.microsoft.com/office/powerpoint/2010/main" val="830125551"/>
              </p:ext>
            </p:extLst>
          </p:nvPr>
        </p:nvGraphicFramePr>
        <p:xfrm>
          <a:off x="3084286" y="1415142"/>
          <a:ext cx="6261613" cy="5151120"/>
        </p:xfrm>
        <a:graphic>
          <a:graphicData uri="http://schemas.openxmlformats.org/drawingml/2006/table">
            <a:tbl>
              <a:tblPr firstRow="1" bandRow="1">
                <a:tableStyleId>{5C22544A-7EE6-4342-B048-85BDC9FD1C3A}</a:tableStyleId>
              </a:tblPr>
              <a:tblGrid>
                <a:gridCol w="1048596">
                  <a:extLst>
                    <a:ext uri="{9D8B030D-6E8A-4147-A177-3AD203B41FA5}">
                      <a16:colId xmlns:a16="http://schemas.microsoft.com/office/drawing/2014/main" val="311068786"/>
                    </a:ext>
                  </a:extLst>
                </a:gridCol>
                <a:gridCol w="778956">
                  <a:extLst>
                    <a:ext uri="{9D8B030D-6E8A-4147-A177-3AD203B41FA5}">
                      <a16:colId xmlns:a16="http://schemas.microsoft.com/office/drawing/2014/main" val="81440273"/>
                    </a:ext>
                  </a:extLst>
                </a:gridCol>
                <a:gridCol w="1018636">
                  <a:extLst>
                    <a:ext uri="{9D8B030D-6E8A-4147-A177-3AD203B41FA5}">
                      <a16:colId xmlns:a16="http://schemas.microsoft.com/office/drawing/2014/main" val="2442555563"/>
                    </a:ext>
                  </a:extLst>
                </a:gridCol>
                <a:gridCol w="1198395">
                  <a:extLst>
                    <a:ext uri="{9D8B030D-6E8A-4147-A177-3AD203B41FA5}">
                      <a16:colId xmlns:a16="http://schemas.microsoft.com/office/drawing/2014/main" val="2744819694"/>
                    </a:ext>
                  </a:extLst>
                </a:gridCol>
                <a:gridCol w="1258315">
                  <a:extLst>
                    <a:ext uri="{9D8B030D-6E8A-4147-A177-3AD203B41FA5}">
                      <a16:colId xmlns:a16="http://schemas.microsoft.com/office/drawing/2014/main" val="458608933"/>
                    </a:ext>
                  </a:extLst>
                </a:gridCol>
                <a:gridCol w="958715">
                  <a:extLst>
                    <a:ext uri="{9D8B030D-6E8A-4147-A177-3AD203B41FA5}">
                      <a16:colId xmlns:a16="http://schemas.microsoft.com/office/drawing/2014/main" val="387470490"/>
                    </a:ext>
                  </a:extLst>
                </a:gridCol>
              </a:tblGrid>
              <a:tr h="405579">
                <a:tc>
                  <a:txBody>
                    <a:bodyPr/>
                    <a:lstStyle/>
                    <a:p>
                      <a:pPr fontAlgn="ctr"/>
                      <a:endParaRPr lang="es-ES">
                        <a:effectLst/>
                      </a:endParaRPr>
                    </a:p>
                    <a:p>
                      <a:pPr algn="ctr" rtl="0" fontAlgn="base"/>
                      <a:r>
                        <a:rPr lang="es-ES" sz="1100">
                          <a:effectLst/>
                        </a:rPr>
                        <a:t>FECHA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HORA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DURACIÓN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ACTIVIDAD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RESPONSABLE </a:t>
                      </a:r>
                      <a:endParaRPr lang="es-ES" b="1">
                        <a:solidFill>
                          <a:srgbClr val="FFFFFF"/>
                        </a:solidFill>
                        <a:effectLst/>
                      </a:endParaRPr>
                    </a:p>
                  </a:txBody>
                  <a:tcPr anchor="ctr"/>
                </a:tc>
                <a:tc>
                  <a:txBody>
                    <a:bodyPr/>
                    <a:lstStyle/>
                    <a:p>
                      <a:pPr algn="ctr" fontAlgn="ctr"/>
                      <a:endParaRPr lang="es-ES">
                        <a:effectLst/>
                      </a:endParaRPr>
                    </a:p>
                    <a:p>
                      <a:pPr algn="ctr" rtl="0" fontAlgn="base"/>
                      <a:r>
                        <a:rPr lang="es-ES" sz="1100">
                          <a:effectLst/>
                        </a:rPr>
                        <a:t>SALIDA </a:t>
                      </a:r>
                      <a:endParaRPr lang="es-ES" b="1">
                        <a:solidFill>
                          <a:srgbClr val="FFFFFF"/>
                        </a:solidFill>
                        <a:effectLst/>
                      </a:endParaRPr>
                    </a:p>
                  </a:txBody>
                  <a:tcPr anchor="ctr"/>
                </a:tc>
                <a:extLst>
                  <a:ext uri="{0D108BD9-81ED-4DB2-BD59-A6C34878D82A}">
                    <a16:rowId xmlns:a16="http://schemas.microsoft.com/office/drawing/2014/main" val="4155140524"/>
                  </a:ext>
                </a:extLst>
              </a:tr>
              <a:tr h="849420">
                <a:tc>
                  <a:txBody>
                    <a:bodyPr/>
                    <a:lstStyle/>
                    <a:p>
                      <a:pPr fontAlgn="ctr"/>
                      <a:endParaRPr lang="es-ES">
                        <a:effectLst/>
                      </a:endParaRPr>
                    </a:p>
                    <a:p>
                      <a:pPr algn="ctr" rtl="0" fontAlgn="base"/>
                      <a:r>
                        <a:rPr lang="es-ES" sz="1100">
                          <a:effectLst/>
                        </a:rPr>
                        <a:t>17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3:00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Realizar preguntas de la encuesta </a:t>
                      </a:r>
                      <a:endParaRPr lang="es-ES">
                        <a:effectLst/>
                      </a:endParaRPr>
                    </a:p>
                  </a:txBody>
                  <a:tcPr anchor="ctr"/>
                </a:tc>
                <a:tc>
                  <a:txBody>
                    <a:bodyPr/>
                    <a:lstStyle/>
                    <a:p>
                      <a:pPr fontAlgn="ctr"/>
                      <a:endParaRPr lang="es-ES">
                        <a:effectLst/>
                      </a:endParaRPr>
                    </a:p>
                    <a:p>
                      <a:pPr algn="ctr" rtl="0" fontAlgn="base"/>
                      <a:r>
                        <a:rPr lang="es-ES" sz="1100">
                          <a:effectLst/>
                        </a:rPr>
                        <a:t>Emiliano Valencia </a:t>
                      </a:r>
                      <a:endParaRPr lang="es-ES">
                        <a:effectLst/>
                      </a:endParaRPr>
                    </a:p>
                  </a:txBody>
                  <a:tcPr anchor="ctr"/>
                </a:tc>
                <a:tc>
                  <a:txBody>
                    <a:bodyPr/>
                    <a:lstStyle/>
                    <a:p>
                      <a:pPr fontAlgn="ctr"/>
                      <a:endParaRPr lang="es-ES">
                        <a:effectLst/>
                      </a:endParaRPr>
                    </a:p>
                    <a:p>
                      <a:pPr algn="ctr" rtl="0" fontAlgn="base"/>
                      <a:r>
                        <a:rPr lang="es-ES" sz="1000">
                          <a:effectLst/>
                        </a:rPr>
                        <a:t>Preguntas que se formularán en la encuesta </a:t>
                      </a:r>
                      <a:endParaRPr lang="es-ES">
                        <a:effectLst/>
                      </a:endParaRPr>
                    </a:p>
                  </a:txBody>
                  <a:tcPr anchor="ctr"/>
                </a:tc>
                <a:extLst>
                  <a:ext uri="{0D108BD9-81ED-4DB2-BD59-A6C34878D82A}">
                    <a16:rowId xmlns:a16="http://schemas.microsoft.com/office/drawing/2014/main" val="1359544308"/>
                  </a:ext>
                </a:extLst>
              </a:tr>
              <a:tr h="795853">
                <a:tc>
                  <a:txBody>
                    <a:bodyPr/>
                    <a:lstStyle/>
                    <a:p>
                      <a:pPr fontAlgn="ctr"/>
                      <a:endParaRPr lang="es-ES">
                        <a:effectLst/>
                      </a:endParaRPr>
                    </a:p>
                    <a:p>
                      <a:pPr algn="ctr" rtl="0" fontAlgn="base"/>
                      <a:r>
                        <a:rPr lang="es-ES" sz="1100">
                          <a:effectLst/>
                        </a:rPr>
                        <a:t>17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8:00 pm </a:t>
                      </a:r>
                      <a:endParaRPr lang="es-ES">
                        <a:effectLst/>
                      </a:endParaRPr>
                    </a:p>
                  </a:txBody>
                  <a:tcPr anchor="ctr"/>
                </a:tc>
                <a:tc>
                  <a:txBody>
                    <a:bodyPr/>
                    <a:lstStyle/>
                    <a:p>
                      <a:pPr fontAlgn="ctr"/>
                      <a:endParaRPr lang="es-ES">
                        <a:effectLst/>
                      </a:endParaRPr>
                    </a:p>
                    <a:p>
                      <a:pPr algn="ctr" rtl="0" fontAlgn="base"/>
                      <a:r>
                        <a:rPr lang="es-ES" sz="1100">
                          <a:effectLst/>
                        </a:rPr>
                        <a:t>1 Hora </a:t>
                      </a:r>
                      <a:endParaRPr lang="es-ES">
                        <a:effectLst/>
                      </a:endParaRPr>
                    </a:p>
                  </a:txBody>
                  <a:tcPr anchor="ctr"/>
                </a:tc>
                <a:tc>
                  <a:txBody>
                    <a:bodyPr/>
                    <a:lstStyle/>
                    <a:p>
                      <a:pPr fontAlgn="ctr"/>
                      <a:endParaRPr lang="es-ES">
                        <a:effectLst/>
                      </a:endParaRPr>
                    </a:p>
                    <a:p>
                      <a:pPr algn="ctr" rtl="0" fontAlgn="base"/>
                      <a:r>
                        <a:rPr lang="es-ES" sz="1100">
                          <a:effectLst/>
                        </a:rPr>
                        <a:t>Crear la encuesta en </a:t>
                      </a:r>
                      <a:r>
                        <a:rPr lang="es-ES" sz="1100" err="1">
                          <a:effectLst/>
                        </a:rPr>
                        <a:t>Forms</a:t>
                      </a:r>
                      <a:r>
                        <a:rPr lang="es-ES" sz="1100">
                          <a:effectLst/>
                        </a:rPr>
                        <a:t> y realizar pruebas piloto. </a:t>
                      </a:r>
                      <a:endParaRPr lang="es-ES">
                        <a:effectLst/>
                      </a:endParaRPr>
                    </a:p>
                  </a:txBody>
                  <a:tcPr anchor="ctr"/>
                </a:tc>
                <a:tc>
                  <a:txBody>
                    <a:bodyPr/>
                    <a:lstStyle/>
                    <a:p>
                      <a:pPr fontAlgn="ctr"/>
                      <a:endParaRPr lang="es-ES">
                        <a:effectLst/>
                      </a:endParaRPr>
                    </a:p>
                    <a:p>
                      <a:pPr algn="ctr" rtl="0" fontAlgn="base"/>
                      <a:r>
                        <a:rPr lang="es-ES" sz="1100">
                          <a:effectLst/>
                        </a:rPr>
                        <a:t>Emanuel </a:t>
                      </a:r>
                      <a:r>
                        <a:rPr lang="es-ES" sz="1100" err="1">
                          <a:effectLst/>
                        </a:rPr>
                        <a:t>Bagundo</a:t>
                      </a:r>
                      <a:r>
                        <a:rPr lang="es-ES" sz="1100">
                          <a:effectLst/>
                        </a:rPr>
                        <a:t> </a:t>
                      </a:r>
                      <a:endParaRPr lang="es-ES">
                        <a:effectLst/>
                      </a:endParaRPr>
                    </a:p>
                  </a:txBody>
                  <a:tcPr anchor="ctr"/>
                </a:tc>
                <a:tc>
                  <a:txBody>
                    <a:bodyPr/>
                    <a:lstStyle/>
                    <a:p>
                      <a:pPr fontAlgn="ctr"/>
                      <a:endParaRPr lang="es-ES">
                        <a:effectLst/>
                      </a:endParaRPr>
                    </a:p>
                    <a:p>
                      <a:pPr algn="ctr" rtl="0" fontAlgn="base"/>
                      <a:r>
                        <a:rPr lang="es-ES" sz="1000">
                          <a:effectLst/>
                        </a:rPr>
                        <a:t>Una tentativa encuesta. </a:t>
                      </a:r>
                      <a:endParaRPr lang="es-ES">
                        <a:effectLst/>
                      </a:endParaRPr>
                    </a:p>
                  </a:txBody>
                  <a:tcPr anchor="ctr"/>
                </a:tc>
                <a:extLst>
                  <a:ext uri="{0D108BD9-81ED-4DB2-BD59-A6C34878D82A}">
                    <a16:rowId xmlns:a16="http://schemas.microsoft.com/office/drawing/2014/main" val="241077746"/>
                  </a:ext>
                </a:extLst>
              </a:tr>
              <a:tr h="795853">
                <a:tc>
                  <a:txBody>
                    <a:bodyPr/>
                    <a:lstStyle/>
                    <a:p>
                      <a:pPr fontAlgn="ctr"/>
                      <a:endParaRPr lang="es-ES">
                        <a:effectLst/>
                      </a:endParaRPr>
                    </a:p>
                    <a:p>
                      <a:pPr algn="ctr" rtl="0" fontAlgn="base"/>
                      <a:r>
                        <a:rPr lang="es-ES" sz="1100">
                          <a:effectLst/>
                        </a:rPr>
                        <a:t>18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2:00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Analizar y modificar preguntas si es necesario. </a:t>
                      </a:r>
                      <a:endParaRPr lang="es-ES">
                        <a:effectLst/>
                      </a:endParaRPr>
                    </a:p>
                  </a:txBody>
                  <a:tcPr anchor="ctr"/>
                </a:tc>
                <a:tc>
                  <a:txBody>
                    <a:bodyPr/>
                    <a:lstStyle/>
                    <a:p>
                      <a:pPr fontAlgn="ctr"/>
                      <a:endParaRPr lang="es-ES">
                        <a:effectLst/>
                      </a:endParaRPr>
                    </a:p>
                    <a:p>
                      <a:pPr algn="ctr" rtl="0" fontAlgn="base"/>
                      <a:r>
                        <a:rPr lang="es-ES" sz="1100">
                          <a:effectLst/>
                        </a:rPr>
                        <a:t>Becky Wu </a:t>
                      </a:r>
                      <a:endParaRPr lang="es-ES">
                        <a:effectLst/>
                      </a:endParaRPr>
                    </a:p>
                  </a:txBody>
                  <a:tcPr anchor="ctr"/>
                </a:tc>
                <a:tc>
                  <a:txBody>
                    <a:bodyPr/>
                    <a:lstStyle/>
                    <a:p>
                      <a:pPr fontAlgn="ctr"/>
                      <a:endParaRPr lang="es-ES">
                        <a:effectLst/>
                      </a:endParaRPr>
                    </a:p>
                    <a:p>
                      <a:pPr algn="ctr" rtl="0" fontAlgn="base"/>
                      <a:r>
                        <a:rPr lang="es-ES" sz="1000">
                          <a:effectLst/>
                        </a:rPr>
                        <a:t>Encuesta que se aplicará </a:t>
                      </a:r>
                      <a:endParaRPr lang="es-ES">
                        <a:effectLst/>
                      </a:endParaRPr>
                    </a:p>
                  </a:txBody>
                  <a:tcPr anchor="ctr"/>
                </a:tc>
                <a:extLst>
                  <a:ext uri="{0D108BD9-81ED-4DB2-BD59-A6C34878D82A}">
                    <a16:rowId xmlns:a16="http://schemas.microsoft.com/office/drawing/2014/main" val="2140618059"/>
                  </a:ext>
                </a:extLst>
              </a:tr>
              <a:tr h="619847">
                <a:tc>
                  <a:txBody>
                    <a:bodyPr/>
                    <a:lstStyle/>
                    <a:p>
                      <a:pPr fontAlgn="ctr"/>
                      <a:endParaRPr lang="es-ES">
                        <a:effectLst/>
                      </a:endParaRPr>
                    </a:p>
                    <a:p>
                      <a:pPr algn="ctr" rtl="0" fontAlgn="base"/>
                      <a:r>
                        <a:rPr lang="es-ES" sz="1100">
                          <a:effectLst/>
                        </a:rPr>
                        <a:t>18 – Abr- 23 </a:t>
                      </a:r>
                      <a:endParaRPr lang="es-ES" b="1">
                        <a:effectLst/>
                      </a:endParaRPr>
                    </a:p>
                  </a:txBody>
                  <a:tcPr anchor="ctr"/>
                </a:tc>
                <a:tc>
                  <a:txBody>
                    <a:bodyPr/>
                    <a:lstStyle/>
                    <a:p>
                      <a:pPr fontAlgn="ctr"/>
                      <a:endParaRPr lang="es-ES">
                        <a:effectLst/>
                      </a:endParaRPr>
                    </a:p>
                    <a:p>
                      <a:pPr algn="ctr" rtl="0" fontAlgn="base"/>
                      <a:r>
                        <a:rPr lang="es-ES" sz="1100">
                          <a:effectLst/>
                        </a:rPr>
                        <a:t>6:30 pm </a:t>
                      </a:r>
                      <a:endParaRPr lang="es-ES">
                        <a:effectLst/>
                      </a:endParaRPr>
                    </a:p>
                  </a:txBody>
                  <a:tcPr anchor="ctr"/>
                </a:tc>
                <a:tc>
                  <a:txBody>
                    <a:bodyPr/>
                    <a:lstStyle/>
                    <a:p>
                      <a:pPr fontAlgn="ctr"/>
                      <a:endParaRPr lang="es-ES">
                        <a:effectLst/>
                      </a:endParaRPr>
                    </a:p>
                    <a:p>
                      <a:pPr algn="ctr" rtl="0" fontAlgn="base"/>
                      <a:r>
                        <a:rPr lang="es-ES" sz="1100">
                          <a:effectLst/>
                        </a:rPr>
                        <a:t>1 Hora </a:t>
                      </a:r>
                      <a:endParaRPr lang="es-ES">
                        <a:effectLst/>
                      </a:endParaRPr>
                    </a:p>
                  </a:txBody>
                  <a:tcPr anchor="ctr"/>
                </a:tc>
                <a:tc>
                  <a:txBody>
                    <a:bodyPr/>
                    <a:lstStyle/>
                    <a:p>
                      <a:pPr fontAlgn="ctr"/>
                      <a:endParaRPr lang="es-ES">
                        <a:effectLst/>
                      </a:endParaRPr>
                    </a:p>
                    <a:p>
                      <a:pPr algn="ctr" rtl="0" fontAlgn="base"/>
                      <a:r>
                        <a:rPr lang="es-ES" sz="1100">
                          <a:effectLst/>
                        </a:rPr>
                        <a:t>Distribución de la encuesta. </a:t>
                      </a:r>
                      <a:endParaRPr lang="es-ES">
                        <a:effectLst/>
                      </a:endParaRPr>
                    </a:p>
                  </a:txBody>
                  <a:tcPr anchor="ctr"/>
                </a:tc>
                <a:tc>
                  <a:txBody>
                    <a:bodyPr/>
                    <a:lstStyle/>
                    <a:p>
                      <a:pPr fontAlgn="ctr"/>
                      <a:endParaRPr lang="es-ES">
                        <a:effectLst/>
                      </a:endParaRPr>
                    </a:p>
                    <a:p>
                      <a:pPr algn="ctr" rtl="0" fontAlgn="base"/>
                      <a:r>
                        <a:rPr lang="es-ES" sz="1100">
                          <a:effectLst/>
                        </a:rPr>
                        <a:t>Becky Wu </a:t>
                      </a:r>
                      <a:endParaRPr lang="es-ES">
                        <a:effectLst/>
                      </a:endParaRPr>
                    </a:p>
                  </a:txBody>
                  <a:tcPr anchor="ctr"/>
                </a:tc>
                <a:tc>
                  <a:txBody>
                    <a:bodyPr/>
                    <a:lstStyle/>
                    <a:p>
                      <a:pPr fontAlgn="ctr"/>
                      <a:endParaRPr lang="es-ES">
                        <a:effectLst/>
                      </a:endParaRPr>
                    </a:p>
                    <a:p>
                      <a:pPr algn="ctr" rtl="0" fontAlgn="base"/>
                      <a:r>
                        <a:rPr lang="es-ES" sz="1000">
                          <a:effectLst/>
                        </a:rPr>
                        <a:t>100 encuestas respondidas </a:t>
                      </a:r>
                      <a:endParaRPr lang="es-ES">
                        <a:effectLst/>
                      </a:endParaRPr>
                    </a:p>
                  </a:txBody>
                  <a:tcPr anchor="ctr"/>
                </a:tc>
                <a:extLst>
                  <a:ext uri="{0D108BD9-81ED-4DB2-BD59-A6C34878D82A}">
                    <a16:rowId xmlns:a16="http://schemas.microsoft.com/office/drawing/2014/main" val="3209413074"/>
                  </a:ext>
                </a:extLst>
              </a:tr>
              <a:tr h="795853">
                <a:tc>
                  <a:txBody>
                    <a:bodyPr/>
                    <a:lstStyle/>
                    <a:p>
                      <a:pPr fontAlgn="ctr"/>
                      <a:endParaRPr lang="es-ES">
                        <a:effectLst/>
                      </a:endParaRPr>
                    </a:p>
                    <a:p>
                      <a:pPr algn="ctr" rtl="0" fontAlgn="base"/>
                      <a:r>
                        <a:rPr lang="es-ES" sz="1100">
                          <a:effectLst/>
                        </a:rPr>
                        <a:t>24 – Abr- 23 </a:t>
                      </a:r>
                      <a:endParaRPr lang="es-ES">
                        <a:effectLst/>
                      </a:endParaRPr>
                    </a:p>
                    <a:p>
                      <a:pPr algn="ctr" rtl="0" fontAlgn="base"/>
                      <a:endParaRPr lang="es-ES" b="1">
                        <a:effectLst/>
                      </a:endParaRPr>
                    </a:p>
                  </a:txBody>
                  <a:tcPr anchor="ctr"/>
                </a:tc>
                <a:tc>
                  <a:txBody>
                    <a:bodyPr/>
                    <a:lstStyle/>
                    <a:p>
                      <a:pPr fontAlgn="ctr"/>
                      <a:endParaRPr lang="es-ES">
                        <a:effectLst/>
                      </a:endParaRPr>
                    </a:p>
                    <a:p>
                      <a:pPr algn="ctr" rtl="0" fontAlgn="base"/>
                      <a:r>
                        <a:rPr lang="es-ES" sz="1100">
                          <a:effectLst/>
                        </a:rPr>
                        <a:t>4:00 pm </a:t>
                      </a:r>
                      <a:endParaRPr lang="es-ES">
                        <a:effectLst/>
                      </a:endParaRPr>
                    </a:p>
                  </a:txBody>
                  <a:tcPr anchor="ctr"/>
                </a:tc>
                <a:tc>
                  <a:txBody>
                    <a:bodyPr/>
                    <a:lstStyle/>
                    <a:p>
                      <a:pPr fontAlgn="ctr"/>
                      <a:endParaRPr lang="es-ES">
                        <a:effectLst/>
                      </a:endParaRPr>
                    </a:p>
                    <a:p>
                      <a:pPr algn="ctr" rtl="0" fontAlgn="base"/>
                      <a:r>
                        <a:rPr lang="es-ES" sz="1100">
                          <a:effectLst/>
                        </a:rPr>
                        <a:t>2 Horas </a:t>
                      </a:r>
                      <a:endParaRPr lang="es-ES">
                        <a:effectLst/>
                      </a:endParaRPr>
                    </a:p>
                  </a:txBody>
                  <a:tcPr anchor="ctr"/>
                </a:tc>
                <a:tc>
                  <a:txBody>
                    <a:bodyPr/>
                    <a:lstStyle/>
                    <a:p>
                      <a:pPr fontAlgn="ctr"/>
                      <a:endParaRPr lang="es-ES">
                        <a:effectLst/>
                      </a:endParaRPr>
                    </a:p>
                    <a:p>
                      <a:pPr algn="ctr" rtl="0" fontAlgn="base"/>
                      <a:r>
                        <a:rPr lang="es-ES" sz="1100">
                          <a:effectLst/>
                        </a:rPr>
                        <a:t>Interpretación de los resultados de la encuesta. </a:t>
                      </a:r>
                      <a:endParaRPr lang="es-ES">
                        <a:effectLst/>
                      </a:endParaRPr>
                    </a:p>
                  </a:txBody>
                  <a:tcPr anchor="ctr"/>
                </a:tc>
                <a:tc>
                  <a:txBody>
                    <a:bodyPr/>
                    <a:lstStyle/>
                    <a:p>
                      <a:pPr fontAlgn="ctr"/>
                      <a:endParaRPr lang="es-ES">
                        <a:effectLst/>
                      </a:endParaRPr>
                    </a:p>
                    <a:p>
                      <a:pPr algn="ctr" rtl="0" fontAlgn="base"/>
                      <a:r>
                        <a:rPr lang="es-ES" sz="1100" err="1">
                          <a:effectLst/>
                        </a:rPr>
                        <a:t>Jamart</a:t>
                      </a:r>
                      <a:r>
                        <a:rPr lang="es-ES" sz="1100">
                          <a:effectLst/>
                        </a:rPr>
                        <a:t> Pérez </a:t>
                      </a:r>
                      <a:endParaRPr lang="es-ES">
                        <a:effectLst/>
                      </a:endParaRPr>
                    </a:p>
                  </a:txBody>
                  <a:tcPr anchor="ctr"/>
                </a:tc>
                <a:tc>
                  <a:txBody>
                    <a:bodyPr/>
                    <a:lstStyle/>
                    <a:p>
                      <a:pPr fontAlgn="ctr"/>
                      <a:endParaRPr lang="es-ES">
                        <a:effectLst/>
                      </a:endParaRPr>
                    </a:p>
                    <a:p>
                      <a:pPr algn="ctr" rtl="0" fontAlgn="base"/>
                      <a:r>
                        <a:rPr lang="es-ES" sz="1000">
                          <a:effectLst/>
                        </a:rPr>
                        <a:t>Información representada gráficamente </a:t>
                      </a:r>
                      <a:endParaRPr lang="es-ES">
                        <a:effectLst/>
                      </a:endParaRPr>
                    </a:p>
                  </a:txBody>
                  <a:tcPr anchor="ctr"/>
                </a:tc>
                <a:extLst>
                  <a:ext uri="{0D108BD9-81ED-4DB2-BD59-A6C34878D82A}">
                    <a16:rowId xmlns:a16="http://schemas.microsoft.com/office/drawing/2014/main" val="11247520"/>
                  </a:ext>
                </a:extLst>
              </a:tr>
            </a:tbl>
          </a:graphicData>
        </a:graphic>
      </p:graphicFrame>
      <p:sp>
        <p:nvSpPr>
          <p:cNvPr id="6" name="CuadroTexto 5">
            <a:extLst>
              <a:ext uri="{FF2B5EF4-FFF2-40B4-BE49-F238E27FC236}">
                <a16:creationId xmlns:a16="http://schemas.microsoft.com/office/drawing/2014/main" id="{7567A5C0-E8CD-B5CD-015D-C60CC7A7E73D}"/>
              </a:ext>
            </a:extLst>
          </p:cNvPr>
          <p:cNvSpPr txBox="1"/>
          <p:nvPr/>
        </p:nvSpPr>
        <p:spPr>
          <a:xfrm>
            <a:off x="1095829" y="333647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200" b="1">
                <a:solidFill>
                  <a:schemeClr val="bg1"/>
                </a:solidFill>
                <a:latin typeface="Arial"/>
                <a:cs typeface="Segoe UI"/>
              </a:rPr>
              <a:t>Encuestas</a:t>
            </a:r>
            <a:r>
              <a:rPr lang="es-ES" sz="1200">
                <a:solidFill>
                  <a:srgbClr val="2F5496"/>
                </a:solidFill>
                <a:latin typeface="Arial"/>
                <a:cs typeface="Arial"/>
              </a:rPr>
              <a:t> </a:t>
            </a:r>
          </a:p>
          <a:p>
            <a:endParaRPr lang="es-ES">
              <a:latin typeface="Segoe UI"/>
              <a:cs typeface="Segoe UI"/>
            </a:endParaRPr>
          </a:p>
        </p:txBody>
      </p:sp>
    </p:spTree>
    <p:extLst>
      <p:ext uri="{BB962C8B-B14F-4D97-AF65-F5344CB8AC3E}">
        <p14:creationId xmlns:p14="http://schemas.microsoft.com/office/powerpoint/2010/main" val="282116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B1470EC-14DC-113C-87CD-F6CAC3347034}"/>
              </a:ext>
            </a:extLst>
          </p:cNvPr>
          <p:cNvPicPr>
            <a:picLocks noGrp="1" noChangeAspect="1"/>
          </p:cNvPicPr>
          <p:nvPr>
            <p:ph idx="1"/>
          </p:nvPr>
        </p:nvPicPr>
        <p:blipFill>
          <a:blip r:embed="rId2"/>
          <a:stretch>
            <a:fillRect/>
          </a:stretch>
        </p:blipFill>
        <p:spPr>
          <a:xfrm>
            <a:off x="-3524" y="-6565"/>
            <a:ext cx="12186131" cy="6862691"/>
          </a:xfrm>
        </p:spPr>
      </p:pic>
      <p:pic>
        <p:nvPicPr>
          <p:cNvPr id="3" name="Picture 3">
            <a:extLst>
              <a:ext uri="{FF2B5EF4-FFF2-40B4-BE49-F238E27FC236}">
                <a16:creationId xmlns:a16="http://schemas.microsoft.com/office/drawing/2014/main" id="{79C70791-B829-FA30-293A-0B652BE1F6E5}"/>
              </a:ext>
            </a:extLst>
          </p:cNvPr>
          <p:cNvPicPr>
            <a:picLocks noChangeAspect="1"/>
          </p:cNvPicPr>
          <p:nvPr/>
        </p:nvPicPr>
        <p:blipFill>
          <a:blip r:embed="rId3"/>
          <a:stretch>
            <a:fillRect/>
          </a:stretch>
        </p:blipFill>
        <p:spPr>
          <a:xfrm>
            <a:off x="8792704" y="870598"/>
            <a:ext cx="3208149" cy="1681347"/>
          </a:xfrm>
          <a:prstGeom prst="rect">
            <a:avLst/>
          </a:prstGeom>
        </p:spPr>
      </p:pic>
      <p:pic>
        <p:nvPicPr>
          <p:cNvPr id="4" name="Picture 4">
            <a:extLst>
              <a:ext uri="{FF2B5EF4-FFF2-40B4-BE49-F238E27FC236}">
                <a16:creationId xmlns:a16="http://schemas.microsoft.com/office/drawing/2014/main" id="{7B0CFCCF-D380-A968-DBFD-355B997A5ACE}"/>
              </a:ext>
            </a:extLst>
          </p:cNvPr>
          <p:cNvPicPr>
            <a:picLocks noChangeAspect="1"/>
          </p:cNvPicPr>
          <p:nvPr/>
        </p:nvPicPr>
        <p:blipFill>
          <a:blip r:embed="rId4"/>
          <a:stretch>
            <a:fillRect/>
          </a:stretch>
        </p:blipFill>
        <p:spPr>
          <a:xfrm>
            <a:off x="8792705" y="2565730"/>
            <a:ext cx="3233979" cy="1442403"/>
          </a:xfrm>
          <a:prstGeom prst="rect">
            <a:avLst/>
          </a:prstGeom>
        </p:spPr>
      </p:pic>
    </p:spTree>
    <p:extLst>
      <p:ext uri="{BB962C8B-B14F-4D97-AF65-F5344CB8AC3E}">
        <p14:creationId xmlns:p14="http://schemas.microsoft.com/office/powerpoint/2010/main" val="115280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791777" y="187335"/>
            <a:ext cx="10881360" cy="1069848"/>
          </a:xfrm>
        </p:spPr>
        <p:txBody>
          <a:bodyPr/>
          <a:lstStyle/>
          <a:p>
            <a:r>
              <a:rPr lang="es-MX"/>
              <a:t>Perfil de usuario</a:t>
            </a:r>
          </a:p>
        </p:txBody>
      </p:sp>
      <p:sp>
        <p:nvSpPr>
          <p:cNvPr id="3" name="Content Placeholder 2">
            <a:extLst>
              <a:ext uri="{FF2B5EF4-FFF2-40B4-BE49-F238E27FC236}">
                <a16:creationId xmlns:a16="http://schemas.microsoft.com/office/drawing/2014/main" id="{67A29D3A-97B9-10F0-17F6-4F5E3326C710}"/>
              </a:ext>
            </a:extLst>
          </p:cNvPr>
          <p:cNvSpPr>
            <a:spLocks noGrp="1"/>
          </p:cNvSpPr>
          <p:nvPr>
            <p:ph idx="1"/>
          </p:nvPr>
        </p:nvSpPr>
        <p:spPr>
          <a:xfrm>
            <a:off x="1063830" y="1450848"/>
            <a:ext cx="10332720" cy="3547872"/>
          </a:xfrm>
        </p:spPr>
        <p:txBody>
          <a:bodyPr vert="horz" lIns="91440" tIns="45720" rIns="91440" bIns="45720" rtlCol="0" anchor="t">
            <a:noAutofit/>
          </a:bodyPr>
          <a:lstStyle/>
          <a:p>
            <a:pPr indent="-347345"/>
            <a:r>
              <a:rPr lang="es-MX" sz="1600">
                <a:cs typeface="Segoe UI Light"/>
              </a:rPr>
              <a:t>Esta herramienta está específicamente dirigida a jóvenes y adultos que buscan medios para reducir el estrés en sus vidas cotidianas, aunque su uso es adecuado para personas de todas las edades. </a:t>
            </a:r>
            <a:endParaRPr lang="es-MX" sz="1200"/>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17</a:t>
            </a:fld>
            <a:endParaRPr lang="en-US"/>
          </a:p>
        </p:txBody>
      </p:sp>
      <p:graphicFrame>
        <p:nvGraphicFramePr>
          <p:cNvPr id="7" name="Table 7">
            <a:extLst>
              <a:ext uri="{FF2B5EF4-FFF2-40B4-BE49-F238E27FC236}">
                <a16:creationId xmlns:a16="http://schemas.microsoft.com/office/drawing/2014/main" id="{DFAD6BB6-C46C-4D63-1246-829B006FF7A0}"/>
              </a:ext>
            </a:extLst>
          </p:cNvPr>
          <p:cNvGraphicFramePr>
            <a:graphicFrameLocks noGrp="1"/>
          </p:cNvGraphicFramePr>
          <p:nvPr>
            <p:extLst>
              <p:ext uri="{D42A27DB-BD31-4B8C-83A1-F6EECF244321}">
                <p14:modId xmlns:p14="http://schemas.microsoft.com/office/powerpoint/2010/main" val="2297938027"/>
              </p:ext>
            </p:extLst>
          </p:nvPr>
        </p:nvGraphicFramePr>
        <p:xfrm>
          <a:off x="1757680" y="2402683"/>
          <a:ext cx="8828074" cy="3172380"/>
        </p:xfrm>
        <a:graphic>
          <a:graphicData uri="http://schemas.openxmlformats.org/drawingml/2006/table">
            <a:tbl>
              <a:tblPr firstRow="1" bandRow="1">
                <a:tableStyleId>{5C22544A-7EE6-4342-B048-85BDC9FD1C3A}</a:tableStyleId>
              </a:tblPr>
              <a:tblGrid>
                <a:gridCol w="2454707">
                  <a:extLst>
                    <a:ext uri="{9D8B030D-6E8A-4147-A177-3AD203B41FA5}">
                      <a16:colId xmlns:a16="http://schemas.microsoft.com/office/drawing/2014/main" val="190189432"/>
                    </a:ext>
                  </a:extLst>
                </a:gridCol>
                <a:gridCol w="6373367">
                  <a:extLst>
                    <a:ext uri="{9D8B030D-6E8A-4147-A177-3AD203B41FA5}">
                      <a16:colId xmlns:a16="http://schemas.microsoft.com/office/drawing/2014/main" val="2951992057"/>
                    </a:ext>
                  </a:extLst>
                </a:gridCol>
              </a:tblGrid>
              <a:tr h="452530">
                <a:tc gridSpan="2">
                  <a:txBody>
                    <a:bodyPr/>
                    <a:lstStyle/>
                    <a:p>
                      <a:pPr algn="ctr"/>
                      <a:r>
                        <a:rPr lang="es-MX" sz="2400" b="1" noProof="0">
                          <a:solidFill>
                            <a:schemeClr val="bg1"/>
                          </a:solidFill>
                        </a:rPr>
                        <a:t>Perfil de usuario</a:t>
                      </a:r>
                    </a:p>
                  </a:txBody>
                  <a:tcPr/>
                </a:tc>
                <a:tc hMerge="1">
                  <a:txBody>
                    <a:bodyPr/>
                    <a:lstStyle/>
                    <a:p>
                      <a:endParaRPr lang="en-US"/>
                    </a:p>
                  </a:txBody>
                  <a:tcPr/>
                </a:tc>
                <a:extLst>
                  <a:ext uri="{0D108BD9-81ED-4DB2-BD59-A6C34878D82A}">
                    <a16:rowId xmlns:a16="http://schemas.microsoft.com/office/drawing/2014/main" val="1280180795"/>
                  </a:ext>
                </a:extLst>
              </a:tr>
              <a:tr h="452530">
                <a:tc>
                  <a:txBody>
                    <a:bodyPr/>
                    <a:lstStyle/>
                    <a:p>
                      <a:pPr algn="ctr"/>
                      <a:r>
                        <a:rPr lang="es-MX" b="1" noProof="0"/>
                        <a:t>Edad</a:t>
                      </a:r>
                    </a:p>
                  </a:txBody>
                  <a:tcPr/>
                </a:tc>
                <a:tc>
                  <a:txBody>
                    <a:bodyPr/>
                    <a:lstStyle/>
                    <a:p>
                      <a:pPr algn="l"/>
                      <a:r>
                        <a:rPr lang="es-MX" b="1" noProof="0"/>
                        <a:t>18-30 años</a:t>
                      </a:r>
                    </a:p>
                  </a:txBody>
                  <a:tcPr/>
                </a:tc>
                <a:extLst>
                  <a:ext uri="{0D108BD9-81ED-4DB2-BD59-A6C34878D82A}">
                    <a16:rowId xmlns:a16="http://schemas.microsoft.com/office/drawing/2014/main" val="585479885"/>
                  </a:ext>
                </a:extLst>
              </a:tr>
              <a:tr h="452530">
                <a:tc>
                  <a:txBody>
                    <a:bodyPr/>
                    <a:lstStyle/>
                    <a:p>
                      <a:pPr algn="ctr"/>
                      <a:r>
                        <a:rPr lang="es-MX" b="1" noProof="0"/>
                        <a:t>Género</a:t>
                      </a:r>
                    </a:p>
                  </a:txBody>
                  <a:tcPr/>
                </a:tc>
                <a:tc>
                  <a:txBody>
                    <a:bodyPr/>
                    <a:lstStyle/>
                    <a:p>
                      <a:pPr algn="l"/>
                      <a:r>
                        <a:rPr lang="es-MX" b="1" noProof="0"/>
                        <a:t>Cualquiera</a:t>
                      </a:r>
                    </a:p>
                  </a:txBody>
                  <a:tcPr/>
                </a:tc>
                <a:extLst>
                  <a:ext uri="{0D108BD9-81ED-4DB2-BD59-A6C34878D82A}">
                    <a16:rowId xmlns:a16="http://schemas.microsoft.com/office/drawing/2014/main" val="2276648300"/>
                  </a:ext>
                </a:extLst>
              </a:tr>
              <a:tr h="452530">
                <a:tc>
                  <a:txBody>
                    <a:bodyPr/>
                    <a:lstStyle/>
                    <a:p>
                      <a:pPr algn="ctr"/>
                      <a:r>
                        <a:rPr lang="es-MX" b="1" noProof="0"/>
                        <a:t>Ocupación</a:t>
                      </a:r>
                    </a:p>
                  </a:txBody>
                  <a:tcPr/>
                </a:tc>
                <a:tc>
                  <a:txBody>
                    <a:bodyPr/>
                    <a:lstStyle/>
                    <a:p>
                      <a:pPr algn="l"/>
                      <a:r>
                        <a:rPr lang="es-MX" b="1" noProof="0"/>
                        <a:t>Estudiante universitario, Empleado y/o desempleado</a:t>
                      </a:r>
                    </a:p>
                  </a:txBody>
                  <a:tcPr/>
                </a:tc>
                <a:extLst>
                  <a:ext uri="{0D108BD9-81ED-4DB2-BD59-A6C34878D82A}">
                    <a16:rowId xmlns:a16="http://schemas.microsoft.com/office/drawing/2014/main" val="3081307875"/>
                  </a:ext>
                </a:extLst>
              </a:tr>
              <a:tr h="452530">
                <a:tc>
                  <a:txBody>
                    <a:bodyPr/>
                    <a:lstStyle/>
                    <a:p>
                      <a:pPr algn="ctr"/>
                      <a:r>
                        <a:rPr lang="es-MX" b="1" noProof="0"/>
                        <a:t>Ubicación</a:t>
                      </a:r>
                    </a:p>
                  </a:txBody>
                  <a:tcPr/>
                </a:tc>
                <a:tc>
                  <a:txBody>
                    <a:bodyPr/>
                    <a:lstStyle/>
                    <a:p>
                      <a:pPr algn="l"/>
                      <a:r>
                        <a:rPr lang="es-MX" b="1" noProof="0"/>
                        <a:t>Cualquier parte del estado de Yucatán</a:t>
                      </a:r>
                    </a:p>
                  </a:txBody>
                  <a:tcPr/>
                </a:tc>
                <a:extLst>
                  <a:ext uri="{0D108BD9-81ED-4DB2-BD59-A6C34878D82A}">
                    <a16:rowId xmlns:a16="http://schemas.microsoft.com/office/drawing/2014/main" val="3331751012"/>
                  </a:ext>
                </a:extLst>
              </a:tr>
              <a:tr h="452530">
                <a:tc>
                  <a:txBody>
                    <a:bodyPr/>
                    <a:lstStyle/>
                    <a:p>
                      <a:pPr algn="ctr"/>
                      <a:r>
                        <a:rPr lang="es-MX" b="1" noProof="0"/>
                        <a:t>Comportamiento</a:t>
                      </a:r>
                    </a:p>
                  </a:txBody>
                  <a:tcPr/>
                </a:tc>
                <a:tc>
                  <a:txBody>
                    <a:bodyPr/>
                    <a:lstStyle/>
                    <a:p>
                      <a:pPr algn="l"/>
                      <a:r>
                        <a:rPr lang="es-MX" b="1" noProof="0"/>
                        <a:t>Poca habilidad social, introvertido, estresado, irritable</a:t>
                      </a:r>
                    </a:p>
                  </a:txBody>
                  <a:tcPr/>
                </a:tc>
                <a:extLst>
                  <a:ext uri="{0D108BD9-81ED-4DB2-BD59-A6C34878D82A}">
                    <a16:rowId xmlns:a16="http://schemas.microsoft.com/office/drawing/2014/main" val="3835467202"/>
                  </a:ext>
                </a:extLst>
              </a:tr>
              <a:tr h="452530">
                <a:tc>
                  <a:txBody>
                    <a:bodyPr/>
                    <a:lstStyle/>
                    <a:p>
                      <a:pPr algn="ctr"/>
                      <a:r>
                        <a:rPr lang="es-MX" b="1" noProof="0"/>
                        <a:t>Necesidades</a:t>
                      </a:r>
                    </a:p>
                  </a:txBody>
                  <a:tcPr/>
                </a:tc>
                <a:tc>
                  <a:txBody>
                    <a:bodyPr/>
                    <a:lstStyle/>
                    <a:p>
                      <a:pPr algn="l"/>
                      <a:r>
                        <a:rPr lang="es-MX" b="1" noProof="0"/>
                        <a:t>Apoyo emocional, herramienta de organización, consejos</a:t>
                      </a:r>
                    </a:p>
                  </a:txBody>
                  <a:tcPr/>
                </a:tc>
                <a:extLst>
                  <a:ext uri="{0D108BD9-81ED-4DB2-BD59-A6C34878D82A}">
                    <a16:rowId xmlns:a16="http://schemas.microsoft.com/office/drawing/2014/main" val="943024845"/>
                  </a:ext>
                </a:extLst>
              </a:tr>
            </a:tbl>
          </a:graphicData>
        </a:graphic>
      </p:graphicFrame>
    </p:spTree>
    <p:extLst>
      <p:ext uri="{BB962C8B-B14F-4D97-AF65-F5344CB8AC3E}">
        <p14:creationId xmlns:p14="http://schemas.microsoft.com/office/powerpoint/2010/main" val="302475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749750" y="-346839"/>
            <a:ext cx="10881360" cy="1069848"/>
          </a:xfrm>
        </p:spPr>
        <p:txBody>
          <a:bodyPr/>
          <a:lstStyle/>
          <a:p>
            <a:r>
              <a:rPr lang="es-MX"/>
              <a:t>persona</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18</a:t>
            </a:fld>
            <a:endParaRPr lang="en-US"/>
          </a:p>
        </p:txBody>
      </p:sp>
      <p:graphicFrame>
        <p:nvGraphicFramePr>
          <p:cNvPr id="9" name="Table 9">
            <a:extLst>
              <a:ext uri="{FF2B5EF4-FFF2-40B4-BE49-F238E27FC236}">
                <a16:creationId xmlns:a16="http://schemas.microsoft.com/office/drawing/2014/main" id="{B9CEEB14-F9F5-6166-BC11-929BACB8DBF6}"/>
              </a:ext>
            </a:extLst>
          </p:cNvPr>
          <p:cNvGraphicFramePr>
            <a:graphicFrameLocks noGrp="1"/>
          </p:cNvGraphicFramePr>
          <p:nvPr>
            <p:extLst>
              <p:ext uri="{D42A27DB-BD31-4B8C-83A1-F6EECF244321}">
                <p14:modId xmlns:p14="http://schemas.microsoft.com/office/powerpoint/2010/main" val="995657305"/>
              </p:ext>
            </p:extLst>
          </p:nvPr>
        </p:nvGraphicFramePr>
        <p:xfrm>
          <a:off x="761999" y="862641"/>
          <a:ext cx="11209460" cy="5486400"/>
        </p:xfrm>
        <a:graphic>
          <a:graphicData uri="http://schemas.openxmlformats.org/drawingml/2006/table">
            <a:tbl>
              <a:tblPr firstRow="1" bandRow="1">
                <a:tableStyleId>{5C22544A-7EE6-4342-B048-85BDC9FD1C3A}</a:tableStyleId>
              </a:tblPr>
              <a:tblGrid>
                <a:gridCol w="3728902">
                  <a:extLst>
                    <a:ext uri="{9D8B030D-6E8A-4147-A177-3AD203B41FA5}">
                      <a16:colId xmlns:a16="http://schemas.microsoft.com/office/drawing/2014/main" val="2658761283"/>
                    </a:ext>
                  </a:extLst>
                </a:gridCol>
                <a:gridCol w="7480558">
                  <a:extLst>
                    <a:ext uri="{9D8B030D-6E8A-4147-A177-3AD203B41FA5}">
                      <a16:colId xmlns:a16="http://schemas.microsoft.com/office/drawing/2014/main" val="675501312"/>
                    </a:ext>
                  </a:extLst>
                </a:gridCol>
              </a:tblGrid>
              <a:tr h="274351">
                <a:tc gridSpan="2">
                  <a:txBody>
                    <a:bodyPr/>
                    <a:lstStyle/>
                    <a:p>
                      <a:pPr algn="ctr"/>
                      <a:r>
                        <a:rPr lang="en-US" sz="2400"/>
                        <a:t>Persona</a:t>
                      </a:r>
                    </a:p>
                  </a:txBody>
                  <a:tcPr/>
                </a:tc>
                <a:tc hMerge="1">
                  <a:txBody>
                    <a:bodyPr/>
                    <a:lstStyle/>
                    <a:p>
                      <a:endParaRPr lang="en-US"/>
                    </a:p>
                  </a:txBody>
                  <a:tcPr/>
                </a:tc>
                <a:extLst>
                  <a:ext uri="{0D108BD9-81ED-4DB2-BD59-A6C34878D82A}">
                    <a16:rowId xmlns:a16="http://schemas.microsoft.com/office/drawing/2014/main" val="477227957"/>
                  </a:ext>
                </a:extLst>
              </a:tr>
              <a:tr h="215031">
                <a:tc>
                  <a:txBody>
                    <a:bodyPr/>
                    <a:lstStyle/>
                    <a:p>
                      <a:pPr algn="ctr"/>
                      <a:r>
                        <a:rPr lang="es-MX" b="1" noProof="0"/>
                        <a:t>Nombre</a:t>
                      </a:r>
                    </a:p>
                  </a:txBody>
                  <a:tcPr/>
                </a:tc>
                <a:tc>
                  <a:txBody>
                    <a:bodyPr/>
                    <a:lstStyle/>
                    <a:p>
                      <a:r>
                        <a:rPr lang="es-MX" noProof="0"/>
                        <a:t>Gabriela Castillo Suarez</a:t>
                      </a:r>
                    </a:p>
                  </a:txBody>
                  <a:tcPr/>
                </a:tc>
                <a:extLst>
                  <a:ext uri="{0D108BD9-81ED-4DB2-BD59-A6C34878D82A}">
                    <a16:rowId xmlns:a16="http://schemas.microsoft.com/office/drawing/2014/main" val="2838078797"/>
                  </a:ext>
                </a:extLst>
              </a:tr>
              <a:tr h="215031">
                <a:tc>
                  <a:txBody>
                    <a:bodyPr/>
                    <a:lstStyle/>
                    <a:p>
                      <a:pPr algn="ctr"/>
                      <a:r>
                        <a:rPr lang="es-MX" b="1" noProof="0"/>
                        <a:t>Edad</a:t>
                      </a:r>
                    </a:p>
                  </a:txBody>
                  <a:tcPr/>
                </a:tc>
                <a:tc>
                  <a:txBody>
                    <a:bodyPr/>
                    <a:lstStyle/>
                    <a:p>
                      <a:r>
                        <a:rPr lang="es-MX" noProof="0"/>
                        <a:t>20 años</a:t>
                      </a:r>
                    </a:p>
                  </a:txBody>
                  <a:tcPr/>
                </a:tc>
                <a:extLst>
                  <a:ext uri="{0D108BD9-81ED-4DB2-BD59-A6C34878D82A}">
                    <a16:rowId xmlns:a16="http://schemas.microsoft.com/office/drawing/2014/main" val="1202448256"/>
                  </a:ext>
                </a:extLst>
              </a:tr>
              <a:tr h="215031">
                <a:tc>
                  <a:txBody>
                    <a:bodyPr/>
                    <a:lstStyle/>
                    <a:p>
                      <a:pPr algn="ctr"/>
                      <a:r>
                        <a:rPr lang="es-MX" b="1" noProof="0"/>
                        <a:t>Ocupación</a:t>
                      </a:r>
                    </a:p>
                  </a:txBody>
                  <a:tcPr/>
                </a:tc>
                <a:tc>
                  <a:txBody>
                    <a:bodyPr/>
                    <a:lstStyle/>
                    <a:p>
                      <a:r>
                        <a:rPr lang="es-MX" noProof="0"/>
                        <a:t>Estudiante universitaria</a:t>
                      </a:r>
                    </a:p>
                  </a:txBody>
                  <a:tcPr/>
                </a:tc>
                <a:extLst>
                  <a:ext uri="{0D108BD9-81ED-4DB2-BD59-A6C34878D82A}">
                    <a16:rowId xmlns:a16="http://schemas.microsoft.com/office/drawing/2014/main" val="3725193636"/>
                  </a:ext>
                </a:extLst>
              </a:tr>
              <a:tr h="215031">
                <a:tc>
                  <a:txBody>
                    <a:bodyPr/>
                    <a:lstStyle/>
                    <a:p>
                      <a:pPr algn="ctr"/>
                      <a:r>
                        <a:rPr lang="es-MX" b="1" noProof="0"/>
                        <a:t>Ubicación</a:t>
                      </a:r>
                    </a:p>
                  </a:txBody>
                  <a:tcPr/>
                </a:tc>
                <a:tc>
                  <a:txBody>
                    <a:bodyPr/>
                    <a:lstStyle/>
                    <a:p>
                      <a:r>
                        <a:rPr lang="es-MX" noProof="0"/>
                        <a:t>Mérida, Yucatán</a:t>
                      </a:r>
                    </a:p>
                  </a:txBody>
                  <a:tcPr/>
                </a:tc>
                <a:extLst>
                  <a:ext uri="{0D108BD9-81ED-4DB2-BD59-A6C34878D82A}">
                    <a16:rowId xmlns:a16="http://schemas.microsoft.com/office/drawing/2014/main" val="2085173691"/>
                  </a:ext>
                </a:extLst>
              </a:tr>
              <a:tr h="215031">
                <a:tc>
                  <a:txBody>
                    <a:bodyPr/>
                    <a:lstStyle/>
                    <a:p>
                      <a:pPr algn="ctr"/>
                      <a:r>
                        <a:rPr lang="es-MX" b="1" noProof="0"/>
                        <a:t>Comportamiento </a:t>
                      </a:r>
                    </a:p>
                  </a:txBody>
                  <a:tcPr/>
                </a:tc>
                <a:tc>
                  <a:txBody>
                    <a:bodyPr/>
                    <a:lstStyle/>
                    <a:p>
                      <a:r>
                        <a:rPr lang="es-MX" noProof="0"/>
                        <a:t>Introvertida, distraída, desorganizada, poco interés en estudios</a:t>
                      </a:r>
                    </a:p>
                  </a:txBody>
                  <a:tcPr/>
                </a:tc>
                <a:extLst>
                  <a:ext uri="{0D108BD9-81ED-4DB2-BD59-A6C34878D82A}">
                    <a16:rowId xmlns:a16="http://schemas.microsoft.com/office/drawing/2014/main" val="3680216619"/>
                  </a:ext>
                </a:extLst>
              </a:tr>
              <a:tr h="215031">
                <a:tc>
                  <a:txBody>
                    <a:bodyPr/>
                    <a:lstStyle/>
                    <a:p>
                      <a:pPr algn="ctr"/>
                      <a:r>
                        <a:rPr lang="es-MX" b="1" noProof="0"/>
                        <a:t>Necesidades</a:t>
                      </a:r>
                    </a:p>
                  </a:txBody>
                  <a:tcPr/>
                </a:tc>
                <a:tc>
                  <a:txBody>
                    <a:bodyPr/>
                    <a:lstStyle/>
                    <a:p>
                      <a:r>
                        <a:rPr lang="es-MX" noProof="0"/>
                        <a:t>Motivación </a:t>
                      </a:r>
                    </a:p>
                  </a:txBody>
                  <a:tcPr/>
                </a:tc>
                <a:extLst>
                  <a:ext uri="{0D108BD9-81ED-4DB2-BD59-A6C34878D82A}">
                    <a16:rowId xmlns:a16="http://schemas.microsoft.com/office/drawing/2014/main" val="688952197"/>
                  </a:ext>
                </a:extLst>
              </a:tr>
              <a:tr h="2617457">
                <a:tc>
                  <a:txBody>
                    <a:bodyPr/>
                    <a:lstStyle/>
                    <a:p>
                      <a:pPr algn="ctr"/>
                      <a:r>
                        <a:rPr lang="en-US" b="1"/>
                        <a:t>Historia</a:t>
                      </a:r>
                    </a:p>
                  </a:txBody>
                  <a:tcPr/>
                </a:tc>
                <a:tc>
                  <a:txBody>
                    <a:bodyPr/>
                    <a:lstStyle/>
                    <a:p>
                      <a:pPr algn="l"/>
                      <a:r>
                        <a:rPr lang="en-US" sz="1200"/>
                        <a:t>L</a:t>
                      </a:r>
                      <a:r>
                        <a:rPr lang="es-MX" sz="1200" noProof="0"/>
                        <a:t>os papás de Gabriela siempre desearon que ella pudiera seguir con la tradición familiar de ser doctores y estudiar medicina, pero ella estaba segura de lo que le gustaba desde la secundaria. </a:t>
                      </a:r>
                      <a:r>
                        <a:rPr lang="es-MX" sz="1200" b="0" i="0" u="none" strike="noStrike" noProof="0">
                          <a:latin typeface="Segoe UI Light"/>
                        </a:rPr>
                        <a:t>A pesar de no tener el apoyo de su familia, decidió entrar a la carrera de Ingeniería en software en la facultad de Matemáticas de la UADY.</a:t>
                      </a:r>
                      <a:endParaRPr lang="es-MX" sz="1200" noProof="0"/>
                    </a:p>
                    <a:p>
                      <a:pPr lvl="0" algn="l">
                        <a:lnSpc>
                          <a:spcPct val="100000"/>
                        </a:lnSpc>
                        <a:spcBef>
                          <a:spcPts val="0"/>
                        </a:spcBef>
                        <a:spcAft>
                          <a:spcPts val="0"/>
                        </a:spcAft>
                        <a:buNone/>
                      </a:pPr>
                      <a:endParaRPr lang="es-MX" sz="1200" noProof="0"/>
                    </a:p>
                    <a:p>
                      <a:pPr lvl="0" algn="l">
                        <a:lnSpc>
                          <a:spcPct val="100000"/>
                        </a:lnSpc>
                        <a:spcBef>
                          <a:spcPts val="0"/>
                        </a:spcBef>
                        <a:spcAft>
                          <a:spcPts val="0"/>
                        </a:spcAft>
                        <a:buNone/>
                      </a:pPr>
                      <a:r>
                        <a:rPr lang="es-MX" sz="1200" b="0" i="0" u="none" strike="noStrike" noProof="0">
                          <a:latin typeface="Segoe UI Light"/>
                        </a:rPr>
                        <a:t>Gabriela era una estudiante ejemplar con un gran grupo de amigos, tristemente, no aprobó ciertas materias y se retrasó un año en la carrera. Durante ese año, consiguió trabajo, así que ahora pasaron 2 años sin estudiar. </a:t>
                      </a:r>
                      <a:br>
                        <a:rPr lang="es-MX" sz="1200" noProof="0"/>
                      </a:br>
                      <a:endParaRPr lang="es-MX" sz="1200" noProof="0"/>
                    </a:p>
                    <a:p>
                      <a:pPr lvl="0" algn="l">
                        <a:lnSpc>
                          <a:spcPct val="100000"/>
                        </a:lnSpc>
                        <a:spcBef>
                          <a:spcPts val="0"/>
                        </a:spcBef>
                        <a:spcAft>
                          <a:spcPts val="0"/>
                        </a:spcAft>
                        <a:buNone/>
                      </a:pPr>
                      <a:r>
                        <a:rPr lang="es-MX" sz="1200" b="0" i="0" u="none" strike="noStrike" noProof="0">
                          <a:latin typeface="Segoe UI Light"/>
                        </a:rPr>
                        <a:t>Finalmente los retomó, sin embargo al volver a clases se sintió apartada, ya que no conocía a nadie. Pasaban las semanas y ella no tenía a nadie con quien hablar, todos ya se conocían y tenían sus “grupos de amistades”, no logra encajar con ninguno de ellos.</a:t>
                      </a:r>
                      <a:br>
                        <a:rPr lang="es-MX" sz="1200" noProof="0"/>
                      </a:br>
                      <a:endParaRPr lang="es-MX" sz="1200" noProof="0"/>
                    </a:p>
                    <a:p>
                      <a:pPr lvl="0" algn="l">
                        <a:lnSpc>
                          <a:spcPct val="100000"/>
                        </a:lnSpc>
                        <a:spcBef>
                          <a:spcPts val="0"/>
                        </a:spcBef>
                        <a:spcAft>
                          <a:spcPts val="0"/>
                        </a:spcAft>
                        <a:buNone/>
                      </a:pPr>
                      <a:r>
                        <a:rPr lang="es-MX" sz="1200" b="0" i="0" u="none" strike="noStrike" noProof="0">
                          <a:latin typeface="Segoe UI Light"/>
                        </a:rPr>
                        <a:t>Ella solo quería tener a alguien con quien platicar y decirle sus problemas ya que en casa no recibía ningún tipo de apoyo. En una clase, un profesor comentó acerca de Empatice, ella se interesó por la aplicación y al final del día, la descargó y la comenzó a utilizar.</a:t>
                      </a:r>
                      <a:br>
                        <a:rPr lang="es-MX" sz="1200" noProof="0"/>
                      </a:br>
                      <a:endParaRPr lang="es-MX" sz="1200" noProof="0"/>
                    </a:p>
                  </a:txBody>
                  <a:tcPr/>
                </a:tc>
                <a:extLst>
                  <a:ext uri="{0D108BD9-81ED-4DB2-BD59-A6C34878D82A}">
                    <a16:rowId xmlns:a16="http://schemas.microsoft.com/office/drawing/2014/main" val="2012784043"/>
                  </a:ext>
                </a:extLst>
              </a:tr>
            </a:tbl>
          </a:graphicData>
        </a:graphic>
      </p:graphicFrame>
      <p:pic>
        <p:nvPicPr>
          <p:cNvPr id="10" name="Picture 10">
            <a:extLst>
              <a:ext uri="{FF2B5EF4-FFF2-40B4-BE49-F238E27FC236}">
                <a16:creationId xmlns:a16="http://schemas.microsoft.com/office/drawing/2014/main" id="{784F5A6D-1FF8-40C5-0864-05FB23C878FA}"/>
              </a:ext>
            </a:extLst>
          </p:cNvPr>
          <p:cNvPicPr>
            <a:picLocks noChangeAspect="1"/>
          </p:cNvPicPr>
          <p:nvPr/>
        </p:nvPicPr>
        <p:blipFill>
          <a:blip r:embed="rId2"/>
          <a:stretch>
            <a:fillRect/>
          </a:stretch>
        </p:blipFill>
        <p:spPr>
          <a:xfrm>
            <a:off x="1735383" y="4011979"/>
            <a:ext cx="1804621" cy="2038350"/>
          </a:xfrm>
          <a:prstGeom prst="rect">
            <a:avLst/>
          </a:prstGeom>
        </p:spPr>
      </p:pic>
    </p:spTree>
    <p:extLst>
      <p:ext uri="{BB962C8B-B14F-4D97-AF65-F5344CB8AC3E}">
        <p14:creationId xmlns:p14="http://schemas.microsoft.com/office/powerpoint/2010/main" val="230238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977392" y="-125281"/>
            <a:ext cx="10881360" cy="1069848"/>
          </a:xfrm>
        </p:spPr>
        <p:txBody>
          <a:bodyPr/>
          <a:lstStyle/>
          <a:p>
            <a:r>
              <a:rPr lang="es-MX"/>
              <a:t>escenario</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19</a:t>
            </a:fld>
            <a:endParaRPr lang="en-US"/>
          </a:p>
        </p:txBody>
      </p:sp>
      <p:graphicFrame>
        <p:nvGraphicFramePr>
          <p:cNvPr id="3" name="Table 7">
            <a:extLst>
              <a:ext uri="{FF2B5EF4-FFF2-40B4-BE49-F238E27FC236}">
                <a16:creationId xmlns:a16="http://schemas.microsoft.com/office/drawing/2014/main" id="{47FACE96-EDE1-3C93-26CF-96BA2DE5019B}"/>
              </a:ext>
            </a:extLst>
          </p:cNvPr>
          <p:cNvGraphicFramePr>
            <a:graphicFrameLocks noGrp="1"/>
          </p:cNvGraphicFramePr>
          <p:nvPr>
            <p:extLst>
              <p:ext uri="{D42A27DB-BD31-4B8C-83A1-F6EECF244321}">
                <p14:modId xmlns:p14="http://schemas.microsoft.com/office/powerpoint/2010/main" val="2003051772"/>
              </p:ext>
            </p:extLst>
          </p:nvPr>
        </p:nvGraphicFramePr>
        <p:xfrm>
          <a:off x="1459423" y="1859796"/>
          <a:ext cx="9945443" cy="3456979"/>
        </p:xfrm>
        <a:graphic>
          <a:graphicData uri="http://schemas.openxmlformats.org/drawingml/2006/table">
            <a:tbl>
              <a:tblPr firstRow="1" bandRow="1">
                <a:tableStyleId>{5C22544A-7EE6-4342-B048-85BDC9FD1C3A}</a:tableStyleId>
              </a:tblPr>
              <a:tblGrid>
                <a:gridCol w="9945443">
                  <a:extLst>
                    <a:ext uri="{9D8B030D-6E8A-4147-A177-3AD203B41FA5}">
                      <a16:colId xmlns:a16="http://schemas.microsoft.com/office/drawing/2014/main" val="1694937891"/>
                    </a:ext>
                  </a:extLst>
                </a:gridCol>
              </a:tblGrid>
              <a:tr h="402961">
                <a:tc>
                  <a:txBody>
                    <a:bodyPr/>
                    <a:lstStyle/>
                    <a:p>
                      <a:pPr algn="ctr"/>
                      <a:r>
                        <a:rPr lang="en-US"/>
                        <a:t>Escenario</a:t>
                      </a:r>
                    </a:p>
                  </a:txBody>
                  <a:tcPr/>
                </a:tc>
                <a:extLst>
                  <a:ext uri="{0D108BD9-81ED-4DB2-BD59-A6C34878D82A}">
                    <a16:rowId xmlns:a16="http://schemas.microsoft.com/office/drawing/2014/main" val="1337566972"/>
                  </a:ext>
                </a:extLst>
              </a:tr>
              <a:tr h="3054018">
                <a:tc>
                  <a:txBody>
                    <a:bodyPr/>
                    <a:lstStyle/>
                    <a:p>
                      <a:pPr marL="0" indent="0" algn="l">
                        <a:lnSpc>
                          <a:spcPct val="100000"/>
                        </a:lnSpc>
                        <a:spcBef>
                          <a:spcPts val="0"/>
                        </a:spcBef>
                        <a:spcAft>
                          <a:spcPts val="0"/>
                        </a:spcAft>
                        <a:buNone/>
                      </a:pPr>
                      <a:r>
                        <a:rPr lang="es-MX" noProof="0"/>
                        <a:t>Gabriela tuvo un día difícil, decidió descargar esa aplicación que tanto ha escuchado: "Emphatize",  ha decidido probarla, así que registró una cuenta con el apodo de Gaby.  </a:t>
                      </a:r>
                      <a:endParaRPr lang="en-US"/>
                    </a:p>
                    <a:p>
                      <a:pPr marL="0" lvl="0" indent="0" algn="l">
                        <a:lnSpc>
                          <a:spcPct val="100000"/>
                        </a:lnSpc>
                        <a:spcBef>
                          <a:spcPts val="0"/>
                        </a:spcBef>
                        <a:spcAft>
                          <a:spcPts val="0"/>
                        </a:spcAft>
                        <a:buNone/>
                      </a:pPr>
                      <a:r>
                        <a:rPr lang="es-MX" noProof="0"/>
                        <a:t>La aplicación muestra una serie de funciones que tiene, termina de desplazar pero va directo a la función que le interesa, el diario, la pantalla es muy simple parece un bloc de notas, las instrucciones la van guiando, primero debe de elegir un emoji que defina su día, eligió una carita suspirando, ahora puede escribir, decide anotar su estrés de no poder encajar con los de su grupo, con forme va escribiendo la aplicación resalta con colores las palabras claves negativas que ha escrito como: triste, cansado, llorar; las instrucciones le indican que igual puede trazar un dibujo y Gabriela decide dibujar una nube oscura, después ve un símbolo donde permite adjuntar fotos, así que ha subido una selfie de hoy y una foto de su café. </a:t>
                      </a:r>
                    </a:p>
                  </a:txBody>
                  <a:tcPr/>
                </a:tc>
                <a:extLst>
                  <a:ext uri="{0D108BD9-81ED-4DB2-BD59-A6C34878D82A}">
                    <a16:rowId xmlns:a16="http://schemas.microsoft.com/office/drawing/2014/main" val="4284380207"/>
                  </a:ext>
                </a:extLst>
              </a:tr>
            </a:tbl>
          </a:graphicData>
        </a:graphic>
      </p:graphicFrame>
    </p:spTree>
    <p:extLst>
      <p:ext uri="{BB962C8B-B14F-4D97-AF65-F5344CB8AC3E}">
        <p14:creationId xmlns:p14="http://schemas.microsoft.com/office/powerpoint/2010/main" val="2011518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656588" y="832104"/>
            <a:ext cx="8878824" cy="1069848"/>
          </a:xfrm>
        </p:spPr>
        <p:txBody>
          <a:bodyPr anchor="b">
            <a:normAutofit/>
          </a:bodyPr>
          <a:lstStyle/>
          <a:p>
            <a:r>
              <a:rPr lang="en-US"/>
              <a:t>CONOCE A NUESTRO EQUIPO</a:t>
            </a:r>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a:xfrm>
            <a:off x="466344" y="6190488"/>
            <a:ext cx="2331720" cy="274320"/>
          </a:xfrm>
        </p:spPr>
        <p:txBody>
          <a:bodyPr anchor="ctr">
            <a:normAutofit/>
          </a:bodyPr>
          <a:lstStyle/>
          <a:p>
            <a:pPr>
              <a:spcAft>
                <a:spcPts val="600"/>
              </a:spcAft>
            </a:pPr>
            <a:r>
              <a:rPr lang="en-US">
                <a:cs typeface="Segoe UI Light"/>
              </a:rPr>
              <a:t>Empathize</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a:xfrm>
            <a:off x="1042524" y="4508648"/>
            <a:ext cx="2468880" cy="365760"/>
          </a:xfrm>
        </p:spPr>
        <p:txBody>
          <a:bodyPr anchor="t">
            <a:normAutofit/>
          </a:bodyPr>
          <a:lstStyle/>
          <a:p>
            <a:pPr>
              <a:spcAft>
                <a:spcPts val="600"/>
              </a:spcAft>
            </a:pPr>
            <a:r>
              <a:rPr lang="en-US"/>
              <a:t>Emanuel Chávez</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a:xfrm>
            <a:off x="3627120" y="4508648"/>
            <a:ext cx="2468880" cy="365760"/>
          </a:xfrm>
        </p:spPr>
        <p:txBody>
          <a:bodyPr anchor="t">
            <a:normAutofit/>
          </a:bodyPr>
          <a:lstStyle/>
          <a:p>
            <a:pPr>
              <a:spcAft>
                <a:spcPts val="600"/>
              </a:spcAft>
            </a:pPr>
            <a:r>
              <a:rPr lang="en-US"/>
              <a:t>Emiliano Valencia</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a:xfrm>
            <a:off x="6096000" y="4508648"/>
            <a:ext cx="2468880" cy="365760"/>
          </a:xfrm>
        </p:spPr>
        <p:txBody>
          <a:bodyPr anchor="t">
            <a:normAutofit/>
          </a:bodyPr>
          <a:lstStyle/>
          <a:p>
            <a:pPr>
              <a:spcAft>
                <a:spcPts val="600"/>
              </a:spcAft>
            </a:pPr>
            <a:r>
              <a:rPr lang="en-US"/>
              <a:t>Jamart Perez</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a:xfrm>
            <a:off x="8724349" y="4508648"/>
            <a:ext cx="2468880" cy="365760"/>
          </a:xfrm>
        </p:spPr>
        <p:txBody>
          <a:bodyPr anchor="t">
            <a:normAutofit/>
          </a:bodyPr>
          <a:lstStyle/>
          <a:p>
            <a:pPr>
              <a:spcAft>
                <a:spcPts val="600"/>
              </a:spcAft>
            </a:pPr>
            <a:r>
              <a:rPr lang="en-US"/>
              <a:t>Becky Zhu</a:t>
            </a:r>
          </a:p>
        </p:txBody>
      </p:sp>
      <p:pic>
        <p:nvPicPr>
          <p:cNvPr id="16" name="Picture Placeholder 15">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r="-6" b="-6"/>
          <a:stretch/>
        </p:blipFill>
        <p:spPr>
          <a:xfrm>
            <a:off x="1399285" y="2505584"/>
            <a:ext cx="1746504" cy="1746504"/>
          </a:xfrm>
          <a:noFill/>
        </p:spPr>
      </p:pic>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1"/>
          </p:nvPr>
        </p:nvPicPr>
        <p:blipFill rotWithShape="1">
          <a:blip r:embed="rId3"/>
          <a:srcRect t="8750" r="5" b="16255"/>
          <a:stretch/>
        </p:blipFill>
        <p:spPr>
          <a:xfrm>
            <a:off x="3946787" y="2505584"/>
            <a:ext cx="1746504" cy="1746504"/>
          </a:xfrm>
          <a:noFill/>
        </p:spPr>
      </p:pic>
      <p:pic>
        <p:nvPicPr>
          <p:cNvPr id="17" name="Picture Placeholder 16">
            <a:extLst>
              <a:ext uri="{FF2B5EF4-FFF2-40B4-BE49-F238E27FC236}">
                <a16:creationId xmlns:a16="http://schemas.microsoft.com/office/drawing/2014/main" id="{8B1E138F-E5F8-7188-0E7F-C61CC315F3CA}"/>
              </a:ext>
            </a:extLst>
          </p:cNvPr>
          <p:cNvPicPr>
            <a:picLocks noGrp="1" noChangeAspect="1"/>
          </p:cNvPicPr>
          <p:nvPr>
            <p:ph type="pic" sz="quarter" idx="22"/>
          </p:nvPr>
        </p:nvPicPr>
        <p:blipFill rotWithShape="1">
          <a:blip r:embed="rId4"/>
          <a:srcRect l="3250" r="999" b="-1"/>
          <a:stretch/>
        </p:blipFill>
        <p:spPr>
          <a:xfrm>
            <a:off x="6498717" y="2505584"/>
            <a:ext cx="1746504" cy="1746504"/>
          </a:xfrm>
          <a:noFill/>
        </p:spPr>
      </p:pic>
      <p:pic>
        <p:nvPicPr>
          <p:cNvPr id="19" name="Picture Placeholder 18">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t="12999" r="5" b="12005"/>
          <a:stretch/>
        </p:blipFill>
        <p:spPr>
          <a:xfrm>
            <a:off x="9085537" y="2505584"/>
            <a:ext cx="1746504" cy="1746504"/>
          </a:xfrm>
          <a:noFill/>
        </p:spPr>
      </p:pic>
    </p:spTree>
    <p:extLst>
      <p:ext uri="{BB962C8B-B14F-4D97-AF65-F5344CB8AC3E}">
        <p14:creationId xmlns:p14="http://schemas.microsoft.com/office/powerpoint/2010/main" val="157956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D68F-8172-C56D-8105-B7952042B741}"/>
              </a:ext>
            </a:extLst>
          </p:cNvPr>
          <p:cNvSpPr>
            <a:spLocks noGrp="1"/>
          </p:cNvSpPr>
          <p:nvPr>
            <p:ph type="title"/>
          </p:nvPr>
        </p:nvSpPr>
        <p:spPr>
          <a:xfrm>
            <a:off x="977392" y="-125281"/>
            <a:ext cx="10881360" cy="1069848"/>
          </a:xfrm>
        </p:spPr>
        <p:txBody>
          <a:bodyPr/>
          <a:lstStyle/>
          <a:p>
            <a:r>
              <a:rPr lang="es-MX"/>
              <a:t>escenario</a:t>
            </a:r>
          </a:p>
        </p:txBody>
      </p:sp>
      <p:sp>
        <p:nvSpPr>
          <p:cNvPr id="4" name="Slide Number Placeholder 3">
            <a:extLst>
              <a:ext uri="{FF2B5EF4-FFF2-40B4-BE49-F238E27FC236}">
                <a16:creationId xmlns:a16="http://schemas.microsoft.com/office/drawing/2014/main" id="{EA132654-F9B2-3AAB-2F53-000091C9C68E}"/>
              </a:ext>
            </a:extLst>
          </p:cNvPr>
          <p:cNvSpPr>
            <a:spLocks noGrp="1"/>
          </p:cNvSpPr>
          <p:nvPr>
            <p:ph type="sldNum" sz="quarter" idx="11"/>
          </p:nvPr>
        </p:nvSpPr>
        <p:spPr/>
        <p:txBody>
          <a:bodyPr/>
          <a:lstStyle/>
          <a:p>
            <a:fld id="{294A09A9-5501-47C1-A89A-A340965A2BE2}" type="slidenum">
              <a:rPr lang="en-US" smtClean="0"/>
              <a:pPr/>
              <a:t>20</a:t>
            </a:fld>
            <a:endParaRPr lang="en-US"/>
          </a:p>
        </p:txBody>
      </p:sp>
      <p:graphicFrame>
        <p:nvGraphicFramePr>
          <p:cNvPr id="3" name="Table 7">
            <a:extLst>
              <a:ext uri="{FF2B5EF4-FFF2-40B4-BE49-F238E27FC236}">
                <a16:creationId xmlns:a16="http://schemas.microsoft.com/office/drawing/2014/main" id="{47FACE96-EDE1-3C93-26CF-96BA2DE5019B}"/>
              </a:ext>
            </a:extLst>
          </p:cNvPr>
          <p:cNvGraphicFramePr>
            <a:graphicFrameLocks noGrp="1"/>
          </p:cNvGraphicFramePr>
          <p:nvPr>
            <p:extLst>
              <p:ext uri="{D42A27DB-BD31-4B8C-83A1-F6EECF244321}">
                <p14:modId xmlns:p14="http://schemas.microsoft.com/office/powerpoint/2010/main" val="3513809155"/>
              </p:ext>
            </p:extLst>
          </p:nvPr>
        </p:nvGraphicFramePr>
        <p:xfrm>
          <a:off x="1381931" y="2014779"/>
          <a:ext cx="9945443" cy="2547670"/>
        </p:xfrm>
        <a:graphic>
          <a:graphicData uri="http://schemas.openxmlformats.org/drawingml/2006/table">
            <a:tbl>
              <a:tblPr firstRow="1" bandRow="1">
                <a:tableStyleId>{5C22544A-7EE6-4342-B048-85BDC9FD1C3A}</a:tableStyleId>
              </a:tblPr>
              <a:tblGrid>
                <a:gridCol w="9945443">
                  <a:extLst>
                    <a:ext uri="{9D8B030D-6E8A-4147-A177-3AD203B41FA5}">
                      <a16:colId xmlns:a16="http://schemas.microsoft.com/office/drawing/2014/main" val="1694937891"/>
                    </a:ext>
                  </a:extLst>
                </a:gridCol>
              </a:tblGrid>
              <a:tr h="287891">
                <a:tc>
                  <a:txBody>
                    <a:bodyPr/>
                    <a:lstStyle/>
                    <a:p>
                      <a:pPr algn="ctr"/>
                      <a:r>
                        <a:rPr lang="en-US"/>
                        <a:t>Escenario</a:t>
                      </a:r>
                    </a:p>
                  </a:txBody>
                  <a:tcPr/>
                </a:tc>
                <a:extLst>
                  <a:ext uri="{0D108BD9-81ED-4DB2-BD59-A6C34878D82A}">
                    <a16:rowId xmlns:a16="http://schemas.microsoft.com/office/drawing/2014/main" val="1337566972"/>
                  </a:ext>
                </a:extLst>
              </a:tr>
              <a:tr h="2181910">
                <a:tc>
                  <a:txBody>
                    <a:bodyPr/>
                    <a:lstStyle/>
                    <a:p>
                      <a:pPr lvl="0" algn="l">
                        <a:lnSpc>
                          <a:spcPct val="100000"/>
                        </a:lnSpc>
                        <a:spcBef>
                          <a:spcPts val="0"/>
                        </a:spcBef>
                        <a:spcAft>
                          <a:spcPts val="0"/>
                        </a:spcAft>
                        <a:buNone/>
                      </a:pPr>
                      <a:r>
                        <a:rPr lang="es-MX" sz="1800" kern="1200" noProof="0">
                          <a:solidFill>
                            <a:schemeClr val="dk1"/>
                          </a:solidFill>
                          <a:latin typeface="+mn-lt"/>
                          <a:ea typeface="+mn-ea"/>
                          <a:cs typeface="+mn-cs"/>
                        </a:rPr>
                        <a:t>Toca el botón de subir y esta nota se ha guardado automáticamente con el nombre de la fecha de ese día. </a:t>
                      </a:r>
                      <a:r>
                        <a:rPr lang="es-MX" noProof="0"/>
                        <a:t>A partir de eso, Gabriela ha continuado escribiendo día a día sobre las cosas que suceden, puesto que al no hacerlo le llega una notificación recordándole anotar sobre su día; poco a poco ya no solo escribe cosas negativas, sino incluso cosas que ella ha visto o le ha pasado en cada día, ya que con las funciones que tiene la aplicación le ayudan a organizar los detalles que suceden a lo largo de la semana sin falta .</a:t>
                      </a:r>
                      <a:endParaRPr lang="es-MX"/>
                    </a:p>
                    <a:p>
                      <a:pPr marL="0" lvl="0" indent="0" algn="l">
                        <a:lnSpc>
                          <a:spcPct val="100000"/>
                        </a:lnSpc>
                        <a:spcBef>
                          <a:spcPts val="0"/>
                        </a:spcBef>
                        <a:spcAft>
                          <a:spcPts val="0"/>
                        </a:spcAft>
                        <a:buNone/>
                      </a:pPr>
                      <a:endParaRPr lang="es-MX" noProof="0"/>
                    </a:p>
                  </a:txBody>
                  <a:tcPr/>
                </a:tc>
                <a:extLst>
                  <a:ext uri="{0D108BD9-81ED-4DB2-BD59-A6C34878D82A}">
                    <a16:rowId xmlns:a16="http://schemas.microsoft.com/office/drawing/2014/main" val="4284380207"/>
                  </a:ext>
                </a:extLst>
              </a:tr>
            </a:tbl>
          </a:graphicData>
        </a:graphic>
      </p:graphicFrame>
    </p:spTree>
    <p:extLst>
      <p:ext uri="{BB962C8B-B14F-4D97-AF65-F5344CB8AC3E}">
        <p14:creationId xmlns:p14="http://schemas.microsoft.com/office/powerpoint/2010/main" val="175511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50A-44D8-8B46-B8F1-DC1B0088CF50}"/>
              </a:ext>
            </a:extLst>
          </p:cNvPr>
          <p:cNvSpPr>
            <a:spLocks noGrp="1"/>
          </p:cNvSpPr>
          <p:nvPr>
            <p:ph type="title"/>
          </p:nvPr>
        </p:nvSpPr>
        <p:spPr/>
        <p:txBody>
          <a:bodyPr/>
          <a:lstStyle/>
          <a:p>
            <a:r>
              <a:rPr lang="es-MX"/>
              <a:t>requerimientos</a:t>
            </a:r>
          </a:p>
        </p:txBody>
      </p:sp>
      <p:sp>
        <p:nvSpPr>
          <p:cNvPr id="3" name="Text Placeholder 2">
            <a:extLst>
              <a:ext uri="{FF2B5EF4-FFF2-40B4-BE49-F238E27FC236}">
                <a16:creationId xmlns:a16="http://schemas.microsoft.com/office/drawing/2014/main" id="{8D62695E-E331-75D3-1D2E-6FAC4254FEE0}"/>
              </a:ext>
            </a:extLst>
          </p:cNvPr>
          <p:cNvSpPr>
            <a:spLocks noGrp="1"/>
          </p:cNvSpPr>
          <p:nvPr>
            <p:ph type="body" idx="1"/>
          </p:nvPr>
        </p:nvSpPr>
        <p:spPr/>
        <p:txBody>
          <a:bodyPr/>
          <a:lstStyle/>
          <a:p>
            <a:r>
              <a:rPr lang="es-MX">
                <a:cs typeface="Segoe UI"/>
              </a:rPr>
              <a:t>Funcionales</a:t>
            </a:r>
            <a:endParaRPr lang="es-MX"/>
          </a:p>
        </p:txBody>
      </p:sp>
      <p:sp>
        <p:nvSpPr>
          <p:cNvPr id="4" name="Content Placeholder 3">
            <a:extLst>
              <a:ext uri="{FF2B5EF4-FFF2-40B4-BE49-F238E27FC236}">
                <a16:creationId xmlns:a16="http://schemas.microsoft.com/office/drawing/2014/main" id="{D76644E5-697B-2023-6C4C-EFD6219894BA}"/>
              </a:ext>
            </a:extLst>
          </p:cNvPr>
          <p:cNvSpPr>
            <a:spLocks noGrp="1"/>
          </p:cNvSpPr>
          <p:nvPr>
            <p:ph sz="half" idx="2"/>
          </p:nvPr>
        </p:nvSpPr>
        <p:spPr>
          <a:xfrm>
            <a:off x="1536192" y="2714446"/>
            <a:ext cx="3621024" cy="3311852"/>
          </a:xfrm>
        </p:spPr>
        <p:txBody>
          <a:bodyPr vert="horz" lIns="91440" tIns="45720" rIns="91440" bIns="45720" rtlCol="0" anchor="t">
            <a:noAutofit/>
          </a:bodyPr>
          <a:lstStyle/>
          <a:p>
            <a:r>
              <a:rPr lang="es-MX">
                <a:cs typeface="Segoe UI"/>
              </a:rPr>
              <a:t>Alta y baja de usuarios</a:t>
            </a:r>
          </a:p>
          <a:p>
            <a:r>
              <a:rPr lang="es-MX">
                <a:cs typeface="Segoe UI"/>
              </a:rPr>
              <a:t>Creación de diarios</a:t>
            </a:r>
          </a:p>
          <a:p>
            <a:r>
              <a:rPr lang="es-MX">
                <a:cs typeface="Segoe UI"/>
              </a:rPr>
              <a:t>Conexión con psicólogos y otros usuarios</a:t>
            </a:r>
          </a:p>
          <a:p>
            <a:r>
              <a:rPr lang="es-MX">
                <a:cs typeface="Segoe UI"/>
              </a:rPr>
              <a:t>Confidencialidad de datos del usuario.</a:t>
            </a:r>
          </a:p>
          <a:p>
            <a:r>
              <a:rPr lang="es-MX">
                <a:cs typeface="Segoe UI"/>
              </a:rPr>
              <a:t>Análisis de datos del usuario.</a:t>
            </a:r>
          </a:p>
          <a:p>
            <a:r>
              <a:rPr lang="es-MX">
                <a:cs typeface="Segoe UI"/>
              </a:rPr>
              <a:t>Mensajería en tiempo real.</a:t>
            </a:r>
          </a:p>
          <a:p>
            <a:r>
              <a:rPr lang="es-MX">
                <a:cs typeface="Segoe UI"/>
              </a:rPr>
              <a:t>Programación de citas</a:t>
            </a:r>
          </a:p>
        </p:txBody>
      </p:sp>
      <p:sp>
        <p:nvSpPr>
          <p:cNvPr id="5" name="Text Placeholder 4">
            <a:extLst>
              <a:ext uri="{FF2B5EF4-FFF2-40B4-BE49-F238E27FC236}">
                <a16:creationId xmlns:a16="http://schemas.microsoft.com/office/drawing/2014/main" id="{8C5A95AE-A42B-7CC9-859E-78FFEE475377}"/>
              </a:ext>
            </a:extLst>
          </p:cNvPr>
          <p:cNvSpPr>
            <a:spLocks noGrp="1"/>
          </p:cNvSpPr>
          <p:nvPr>
            <p:ph type="body" sz="quarter" idx="3"/>
          </p:nvPr>
        </p:nvSpPr>
        <p:spPr/>
        <p:txBody>
          <a:bodyPr/>
          <a:lstStyle/>
          <a:p>
            <a:r>
              <a:rPr lang="es-MX">
                <a:cs typeface="Segoe UI"/>
              </a:rPr>
              <a:t>No funcionales</a:t>
            </a:r>
            <a:endParaRPr lang="es-MX"/>
          </a:p>
        </p:txBody>
      </p:sp>
      <p:sp>
        <p:nvSpPr>
          <p:cNvPr id="6" name="Content Placeholder 5">
            <a:extLst>
              <a:ext uri="{FF2B5EF4-FFF2-40B4-BE49-F238E27FC236}">
                <a16:creationId xmlns:a16="http://schemas.microsoft.com/office/drawing/2014/main" id="{0FB83359-67C7-D2FE-477A-AD1FBB6A7E0F}"/>
              </a:ext>
            </a:extLst>
          </p:cNvPr>
          <p:cNvSpPr>
            <a:spLocks noGrp="1"/>
          </p:cNvSpPr>
          <p:nvPr>
            <p:ph sz="quarter" idx="4"/>
          </p:nvPr>
        </p:nvSpPr>
        <p:spPr/>
        <p:txBody>
          <a:bodyPr vert="horz" lIns="91440" tIns="45720" rIns="91440" bIns="45720" rtlCol="0" anchor="t">
            <a:noAutofit/>
          </a:bodyPr>
          <a:lstStyle/>
          <a:p>
            <a:r>
              <a:rPr lang="es-MX">
                <a:cs typeface="Segoe UI"/>
              </a:rPr>
              <a:t>Compatibilidad con diferentes dispositivos.</a:t>
            </a:r>
          </a:p>
          <a:p>
            <a:r>
              <a:rPr lang="es-MX">
                <a:cs typeface="Segoe UI"/>
              </a:rPr>
              <a:t>Disponibilidad de la aplicación.</a:t>
            </a:r>
            <a:endParaRPr lang="es-MX"/>
          </a:p>
          <a:p>
            <a:r>
              <a:rPr lang="es-MX">
                <a:cs typeface="Segoe UI"/>
              </a:rPr>
              <a:t>simplicidad en su uso.</a:t>
            </a:r>
            <a:endParaRPr lang="es-MX"/>
          </a:p>
          <a:p>
            <a:r>
              <a:rPr lang="es-MX">
                <a:cs typeface="Segoe UI"/>
              </a:rPr>
              <a:t>Rendimiento en las respuestas rápidas.</a:t>
            </a:r>
            <a:endParaRPr lang="es-MX"/>
          </a:p>
          <a:p>
            <a:endParaRPr lang="es-MX"/>
          </a:p>
        </p:txBody>
      </p:sp>
      <p:sp>
        <p:nvSpPr>
          <p:cNvPr id="7" name="Footer Placeholder 6">
            <a:extLst>
              <a:ext uri="{FF2B5EF4-FFF2-40B4-BE49-F238E27FC236}">
                <a16:creationId xmlns:a16="http://schemas.microsoft.com/office/drawing/2014/main" id="{38C57807-9635-7F2E-26B7-D08960EFF62C}"/>
              </a:ext>
            </a:extLst>
          </p:cNvPr>
          <p:cNvSpPr>
            <a:spLocks noGrp="1"/>
          </p:cNvSpPr>
          <p:nvPr>
            <p:ph type="ftr" sz="quarter" idx="11"/>
          </p:nvPr>
        </p:nvSpPr>
        <p:spPr/>
        <p:txBody>
          <a:bodyPr/>
          <a:lstStyle/>
          <a:p>
            <a:r>
              <a:rPr lang="en-US"/>
              <a:t>Crypto: investing &amp; trading</a:t>
            </a:r>
          </a:p>
        </p:txBody>
      </p:sp>
      <p:sp>
        <p:nvSpPr>
          <p:cNvPr id="8" name="Slide Number Placeholder 7">
            <a:extLst>
              <a:ext uri="{FF2B5EF4-FFF2-40B4-BE49-F238E27FC236}">
                <a16:creationId xmlns:a16="http://schemas.microsoft.com/office/drawing/2014/main" id="{81EC5ABE-A2AD-D74F-F425-3472E5B96444}"/>
              </a:ext>
            </a:extLst>
          </p:cNvPr>
          <p:cNvSpPr>
            <a:spLocks noGrp="1"/>
          </p:cNvSpPr>
          <p:nvPr>
            <p:ph type="sldNum" sz="quarter" idx="12"/>
          </p:nvPr>
        </p:nvSpPr>
        <p:spPr/>
        <p:txBody>
          <a:bodyPr/>
          <a:lstStyle/>
          <a:p>
            <a:fld id="{294A09A9-5501-47C1-A89A-A340965A2BE2}" type="slidenum">
              <a:rPr lang="en-US" smtClean="0"/>
              <a:t>21</a:t>
            </a:fld>
            <a:endParaRPr lang="en-US"/>
          </a:p>
        </p:txBody>
      </p:sp>
    </p:spTree>
    <p:extLst>
      <p:ext uri="{BB962C8B-B14F-4D97-AF65-F5344CB8AC3E}">
        <p14:creationId xmlns:p14="http://schemas.microsoft.com/office/powerpoint/2010/main" val="292241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50A-44D8-8B46-B8F1-DC1B0088CF50}"/>
              </a:ext>
            </a:extLst>
          </p:cNvPr>
          <p:cNvSpPr>
            <a:spLocks noGrp="1"/>
          </p:cNvSpPr>
          <p:nvPr>
            <p:ph type="title"/>
          </p:nvPr>
        </p:nvSpPr>
        <p:spPr/>
        <p:txBody>
          <a:bodyPr/>
          <a:lstStyle/>
          <a:p>
            <a:r>
              <a:rPr lang="es-MX"/>
              <a:t>requerimientos</a:t>
            </a:r>
          </a:p>
        </p:txBody>
      </p:sp>
      <p:sp>
        <p:nvSpPr>
          <p:cNvPr id="3" name="Text Placeholder 2">
            <a:extLst>
              <a:ext uri="{FF2B5EF4-FFF2-40B4-BE49-F238E27FC236}">
                <a16:creationId xmlns:a16="http://schemas.microsoft.com/office/drawing/2014/main" id="{8D62695E-E331-75D3-1D2E-6FAC4254FEE0}"/>
              </a:ext>
            </a:extLst>
          </p:cNvPr>
          <p:cNvSpPr>
            <a:spLocks noGrp="1"/>
          </p:cNvSpPr>
          <p:nvPr>
            <p:ph type="body" idx="1"/>
          </p:nvPr>
        </p:nvSpPr>
        <p:spPr/>
        <p:txBody>
          <a:bodyPr/>
          <a:lstStyle/>
          <a:p>
            <a:r>
              <a:rPr lang="es-MX">
                <a:cs typeface="Segoe UI"/>
              </a:rPr>
              <a:t>Forma de obtención</a:t>
            </a:r>
            <a:endParaRPr lang="es-MX"/>
          </a:p>
        </p:txBody>
      </p:sp>
      <p:sp>
        <p:nvSpPr>
          <p:cNvPr id="4" name="Content Placeholder 3">
            <a:extLst>
              <a:ext uri="{FF2B5EF4-FFF2-40B4-BE49-F238E27FC236}">
                <a16:creationId xmlns:a16="http://schemas.microsoft.com/office/drawing/2014/main" id="{D76644E5-697B-2023-6C4C-EFD6219894BA}"/>
              </a:ext>
            </a:extLst>
          </p:cNvPr>
          <p:cNvSpPr>
            <a:spLocks noGrp="1"/>
          </p:cNvSpPr>
          <p:nvPr>
            <p:ph sz="half" idx="2"/>
          </p:nvPr>
        </p:nvSpPr>
        <p:spPr>
          <a:xfrm>
            <a:off x="1536192" y="2700069"/>
            <a:ext cx="8336797" cy="3326229"/>
          </a:xfrm>
        </p:spPr>
        <p:txBody>
          <a:bodyPr vert="horz" lIns="91440" tIns="45720" rIns="91440" bIns="45720" rtlCol="0" anchor="t">
            <a:noAutofit/>
          </a:bodyPr>
          <a:lstStyle/>
          <a:p>
            <a:r>
              <a:rPr lang="es-MX" sz="2000">
                <a:cs typeface="Segoe UI"/>
              </a:rPr>
              <a:t>Entrevistas online:</a:t>
            </a:r>
          </a:p>
          <a:p>
            <a:pPr marL="800100" lvl="1" indent="-342900">
              <a:buAutoNum type="arabicPeriod"/>
            </a:pPr>
            <a:r>
              <a:rPr lang="es-MX" sz="1800">
                <a:cs typeface="Segoe UI"/>
              </a:rPr>
              <a:t>Números concretos.</a:t>
            </a:r>
          </a:p>
          <a:p>
            <a:pPr marL="800100" lvl="1" indent="-342900">
              <a:buAutoNum type="arabicPeriod"/>
            </a:pPr>
            <a:r>
              <a:rPr lang="es-MX" sz="1800">
                <a:cs typeface="Segoe UI"/>
              </a:rPr>
              <a:t>Recolección rápida de información.</a:t>
            </a:r>
          </a:p>
          <a:p>
            <a:pPr marL="800100" lvl="1" indent="-342900">
              <a:buAutoNum type="arabicPeriod"/>
            </a:pPr>
            <a:r>
              <a:rPr lang="es-MX" sz="1800">
                <a:cs typeface="Segoe UI"/>
              </a:rPr>
              <a:t>Proporcionan puntos de referencia fundamentales.</a:t>
            </a:r>
          </a:p>
          <a:p>
            <a:pPr marL="800100" lvl="1" indent="-342900">
              <a:buAutoNum type="arabicPeriod"/>
            </a:pPr>
            <a:r>
              <a:rPr lang="es-MX" sz="1800">
                <a:cs typeface="Segoe UI"/>
              </a:rPr>
              <a:t>Permite obtener informes y estadísticas en tiempo real.</a:t>
            </a:r>
          </a:p>
          <a:p>
            <a:pPr marL="800100" lvl="1" indent="-342900">
              <a:buAutoNum type="arabicPeriod"/>
            </a:pPr>
            <a:r>
              <a:rPr lang="es-MX" sz="1800">
                <a:cs typeface="Segoe UI"/>
              </a:rPr>
              <a:t>Costo de realización baja.</a:t>
            </a:r>
          </a:p>
          <a:p>
            <a:pPr marL="800100" lvl="1" indent="-342900">
              <a:buAutoNum type="arabicPeriod"/>
            </a:pPr>
            <a:endParaRPr lang="es-MX" sz="1800">
              <a:cs typeface="Segoe UI"/>
            </a:endParaRPr>
          </a:p>
          <a:p>
            <a:pPr marL="800100" lvl="1" indent="-342900">
              <a:buAutoNum type="arabicPeriod"/>
            </a:pPr>
            <a:endParaRPr lang="es-MX">
              <a:cs typeface="Segoe UI"/>
            </a:endParaRPr>
          </a:p>
        </p:txBody>
      </p:sp>
      <p:sp>
        <p:nvSpPr>
          <p:cNvPr id="7" name="Footer Placeholder 6">
            <a:extLst>
              <a:ext uri="{FF2B5EF4-FFF2-40B4-BE49-F238E27FC236}">
                <a16:creationId xmlns:a16="http://schemas.microsoft.com/office/drawing/2014/main" id="{38C57807-9635-7F2E-26B7-D08960EFF62C}"/>
              </a:ext>
            </a:extLst>
          </p:cNvPr>
          <p:cNvSpPr>
            <a:spLocks noGrp="1"/>
          </p:cNvSpPr>
          <p:nvPr>
            <p:ph type="ftr" sz="quarter" idx="11"/>
          </p:nvPr>
        </p:nvSpPr>
        <p:spPr/>
        <p:txBody>
          <a:bodyPr/>
          <a:lstStyle/>
          <a:p>
            <a:r>
              <a:rPr lang="en-US"/>
              <a:t>Crypto: investing &amp; trading</a:t>
            </a:r>
          </a:p>
        </p:txBody>
      </p:sp>
      <p:sp>
        <p:nvSpPr>
          <p:cNvPr id="8" name="Slide Number Placeholder 7">
            <a:extLst>
              <a:ext uri="{FF2B5EF4-FFF2-40B4-BE49-F238E27FC236}">
                <a16:creationId xmlns:a16="http://schemas.microsoft.com/office/drawing/2014/main" id="{81EC5ABE-A2AD-D74F-F425-3472E5B96444}"/>
              </a:ext>
            </a:extLst>
          </p:cNvPr>
          <p:cNvSpPr>
            <a:spLocks noGrp="1"/>
          </p:cNvSpPr>
          <p:nvPr>
            <p:ph type="sldNum" sz="quarter" idx="12"/>
          </p:nvPr>
        </p:nvSpPr>
        <p:spPr/>
        <p:txBody>
          <a:bodyPr/>
          <a:lstStyle/>
          <a:p>
            <a:fld id="{294A09A9-5501-47C1-A89A-A340965A2BE2}" type="slidenum">
              <a:rPr lang="en-US" smtClean="0"/>
              <a:t>22</a:t>
            </a:fld>
            <a:endParaRPr lang="en-US"/>
          </a:p>
        </p:txBody>
      </p:sp>
    </p:spTree>
    <p:extLst>
      <p:ext uri="{BB962C8B-B14F-4D97-AF65-F5344CB8AC3E}">
        <p14:creationId xmlns:p14="http://schemas.microsoft.com/office/powerpoint/2010/main" val="291425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GRACIAS</a:t>
            </a:r>
            <a:endParaRPr lang="en-US"/>
          </a:p>
        </p:txBody>
      </p:sp>
      <p:sp>
        <p:nvSpPr>
          <p:cNvPr id="3" name="TextBox 2">
            <a:extLst>
              <a:ext uri="{FF2B5EF4-FFF2-40B4-BE49-F238E27FC236}">
                <a16:creationId xmlns:a16="http://schemas.microsoft.com/office/drawing/2014/main" id="{5BA1C13B-F82A-2C0C-0534-673F65B6A56C}"/>
              </a:ext>
            </a:extLst>
          </p:cNvPr>
          <p:cNvSpPr txBox="1"/>
          <p:nvPr/>
        </p:nvSpPr>
        <p:spPr>
          <a:xfrm>
            <a:off x="6592824" y="3355758"/>
            <a:ext cx="4601918" cy="646331"/>
          </a:xfrm>
          <a:prstGeom prst="rect">
            <a:avLst/>
          </a:prstGeom>
          <a:noFill/>
        </p:spPr>
        <p:txBody>
          <a:bodyPr wrap="square" rtlCol="0">
            <a:spAutoFit/>
          </a:bodyPr>
          <a:lstStyle/>
          <a:p>
            <a:r>
              <a:rPr lang="es-MX" i="1">
                <a:solidFill>
                  <a:schemeClr val="bg1"/>
                </a:solidFill>
              </a:rPr>
              <a:t>Bibliografía y anexos:</a:t>
            </a:r>
          </a:p>
          <a:p>
            <a:r>
              <a:rPr lang="es-MX" i="1">
                <a:solidFill>
                  <a:schemeClr val="bg1"/>
                </a:solidFill>
              </a:rPr>
              <a:t>https://github.com/EmaRCB/ProyectoIHC.git</a:t>
            </a:r>
          </a:p>
        </p:txBody>
      </p:sp>
      <p:sp>
        <p:nvSpPr>
          <p:cNvPr id="4" name="TextBox 3">
            <a:extLst>
              <a:ext uri="{FF2B5EF4-FFF2-40B4-BE49-F238E27FC236}">
                <a16:creationId xmlns:a16="http://schemas.microsoft.com/office/drawing/2014/main" id="{4E7807D5-1518-B7CA-A968-EF000FE86D6A}"/>
              </a:ext>
            </a:extLst>
          </p:cNvPr>
          <p:cNvSpPr txBox="1"/>
          <p:nvPr/>
        </p:nvSpPr>
        <p:spPr>
          <a:xfrm>
            <a:off x="5543909" y="422119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https://www.inegi.org.mx/contenidos/saladeprensa/aproposito/2022/EAP_SUICIDIOS22.pdf</a:t>
            </a:r>
          </a:p>
        </p:txBody>
      </p:sp>
    </p:spTree>
    <p:extLst>
      <p:ext uri="{BB962C8B-B14F-4D97-AF65-F5344CB8AC3E}">
        <p14:creationId xmlns:p14="http://schemas.microsoft.com/office/powerpoint/2010/main" val="313349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579596"/>
            <a:ext cx="7735824" cy="1782148"/>
          </a:xfrm>
        </p:spPr>
        <p:txBody>
          <a:bodyPr vert="horz" lIns="91440" tIns="45720" rIns="91440" bIns="45720" rtlCol="0" anchor="t">
            <a:noAutofit/>
          </a:bodyPr>
          <a:lstStyle/>
          <a:p>
            <a:pPr algn="just"/>
            <a:r>
              <a:rPr lang="es-MX" sz="1800">
                <a:latin typeface="Segoe UI Light"/>
                <a:ea typeface="+mn-lt"/>
                <a:cs typeface="Segoe UI Light"/>
              </a:rPr>
              <a:t>Empathize es</a:t>
            </a:r>
            <a:r>
              <a:rPr lang="es-MX">
                <a:latin typeface="Segoe UI Light"/>
                <a:ea typeface="+mn-lt"/>
                <a:cs typeface="Segoe UI Light"/>
              </a:rPr>
              <a:t> una plataforma de registro digital (</a:t>
            </a:r>
            <a:r>
              <a:rPr lang="es-MX" sz="1800">
                <a:latin typeface="Segoe UI Light"/>
                <a:ea typeface="+mn-lt"/>
                <a:cs typeface="Segoe UI Light"/>
              </a:rPr>
              <a:t>diario virtual</a:t>
            </a:r>
            <a:r>
              <a:rPr lang="es-MX">
                <a:latin typeface="Segoe UI Light"/>
                <a:ea typeface="+mn-lt"/>
                <a:cs typeface="Segoe UI Light"/>
              </a:rPr>
              <a:t>)</a:t>
            </a:r>
            <a:r>
              <a:rPr lang="es-MX" sz="1800">
                <a:latin typeface="Segoe UI Light"/>
                <a:ea typeface="+mn-lt"/>
                <a:cs typeface="Segoe UI Light"/>
              </a:rPr>
              <a:t> que </a:t>
            </a:r>
            <a:r>
              <a:rPr lang="es-MX">
                <a:latin typeface="Segoe UI Light"/>
                <a:ea typeface="+mn-lt"/>
                <a:cs typeface="Segoe UI Light"/>
              </a:rPr>
              <a:t>brinda</a:t>
            </a:r>
            <a:r>
              <a:rPr lang="es-MX" sz="1800">
                <a:latin typeface="Segoe UI Light"/>
                <a:ea typeface="+mn-lt"/>
                <a:cs typeface="Segoe UI Light"/>
              </a:rPr>
              <a:t> al usuario </a:t>
            </a:r>
            <a:r>
              <a:rPr lang="es-MX">
                <a:latin typeface="Segoe UI Light"/>
                <a:ea typeface="+mn-lt"/>
                <a:cs typeface="Segoe UI Light"/>
              </a:rPr>
              <a:t>la capacidad de escribir</a:t>
            </a:r>
            <a:r>
              <a:rPr lang="es-MX" sz="1800">
                <a:latin typeface="Segoe UI Light"/>
                <a:ea typeface="+mn-lt"/>
                <a:cs typeface="Segoe UI Light"/>
              </a:rPr>
              <a:t> hechos </a:t>
            </a:r>
            <a:r>
              <a:rPr lang="es-MX">
                <a:latin typeface="Segoe UI Light"/>
                <a:ea typeface="+mn-lt"/>
                <a:cs typeface="Segoe UI Light"/>
              </a:rPr>
              <a:t>significativos de</a:t>
            </a:r>
            <a:r>
              <a:rPr lang="es-MX" sz="1800">
                <a:latin typeface="Segoe UI Light"/>
                <a:ea typeface="+mn-lt"/>
                <a:cs typeface="Segoe UI Light"/>
              </a:rPr>
              <a:t> su día.</a:t>
            </a:r>
            <a:r>
              <a:rPr lang="es-MX">
                <a:latin typeface="Segoe UI Light"/>
                <a:ea typeface="+mn-lt"/>
                <a:cs typeface="Segoe UI Light"/>
              </a:rPr>
              <a:t>  Esta herramienta, por medio de la interacción con el usuario podrá</a:t>
            </a:r>
            <a:r>
              <a:rPr lang="es-MX" sz="1800">
                <a:latin typeface="Segoe UI Light"/>
                <a:ea typeface="+mn-lt"/>
                <a:cs typeface="Segoe UI Light"/>
              </a:rPr>
              <a:t> determinar su estado de </a:t>
            </a:r>
            <a:r>
              <a:rPr lang="es-MX">
                <a:latin typeface="Segoe UI Light"/>
                <a:ea typeface="+mn-lt"/>
                <a:cs typeface="Segoe UI Light"/>
              </a:rPr>
              <a:t>emocional</a:t>
            </a:r>
            <a:r>
              <a:rPr lang="es-MX" sz="1800">
                <a:latin typeface="Segoe UI Light"/>
                <a:ea typeface="+mn-lt"/>
                <a:cs typeface="Segoe UI Light"/>
              </a:rPr>
              <a:t>,</a:t>
            </a:r>
            <a:r>
              <a:rPr lang="es-MX">
                <a:ea typeface="+mn-lt"/>
                <a:cs typeface="+mn-lt"/>
              </a:rPr>
              <a:t> niveles de energía y detectar posibles patrones de comportamientos depresivos o negativos, con el propósito de contribuir a la mejora del bienestar diario del usuario.</a:t>
            </a:r>
            <a:endParaRPr lang="es-MX"/>
          </a:p>
        </p:txBody>
      </p:sp>
      <p:pic>
        <p:nvPicPr>
          <p:cNvPr id="6" name="Picture 5" descr="Text, logo&#10;&#10;Description automatically generated">
            <a:extLst>
              <a:ext uri="{FF2B5EF4-FFF2-40B4-BE49-F238E27FC236}">
                <a16:creationId xmlns:a16="http://schemas.microsoft.com/office/drawing/2014/main" id="{FE81C317-3A74-468D-6679-5F3909ECC33C}"/>
              </a:ext>
            </a:extLst>
          </p:cNvPr>
          <p:cNvPicPr>
            <a:picLocks noChangeAspect="1"/>
          </p:cNvPicPr>
          <p:nvPr/>
        </p:nvPicPr>
        <p:blipFill rotWithShape="1">
          <a:blip r:embed="rId2"/>
          <a:srcRect l="17292" t="38248" r="20712" b="33606"/>
          <a:stretch/>
        </p:blipFill>
        <p:spPr>
          <a:xfrm>
            <a:off x="2985213" y="1691640"/>
            <a:ext cx="6221574" cy="1481328"/>
          </a:xfrm>
          <a:prstGeom prst="rect">
            <a:avLst/>
          </a:prstGeom>
        </p:spPr>
      </p:pic>
    </p:spTree>
    <p:extLst>
      <p:ext uri="{BB962C8B-B14F-4D97-AF65-F5344CB8AC3E}">
        <p14:creationId xmlns:p14="http://schemas.microsoft.com/office/powerpoint/2010/main" val="263072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1974089" y="3431031"/>
            <a:ext cx="8234054" cy="2341553"/>
          </a:xfrm>
        </p:spPr>
        <p:txBody>
          <a:bodyPr vert="horz" lIns="91440" tIns="45720" rIns="91440" bIns="45720" rtlCol="0" anchor="t">
            <a:noAutofit/>
          </a:bodyPr>
          <a:lstStyle/>
          <a:p>
            <a:pPr algn="just"/>
            <a:r>
              <a:rPr lang="es-MX" sz="1800">
                <a:ea typeface="+mn-lt"/>
                <a:cs typeface="+mn-lt"/>
              </a:rPr>
              <a:t>Empathize </a:t>
            </a:r>
            <a:r>
              <a:rPr lang="es-MX">
                <a:ea typeface="+mn-lt"/>
                <a:cs typeface="+mn-lt"/>
              </a:rPr>
              <a:t>es una aplicación diseñada con el propósito de brindar a los usuarios un espacio virtual seguro y confiable para aliviar el estrés y mejorar su calidad de vida, en cualquier momento y lugar. Con el fin de proporcionar un apoyo adicional, la aplicación también facilita el acceso a expertos en el tema.</a:t>
            </a:r>
            <a:endParaRPr lang="en-US">
              <a:ea typeface="+mn-lt"/>
              <a:cs typeface="+mn-lt"/>
            </a:endParaRPr>
          </a:p>
          <a:p>
            <a:pPr algn="just"/>
            <a:r>
              <a:rPr lang="es-MX">
                <a:ea typeface="+mn-lt"/>
                <a:cs typeface="+mn-lt"/>
              </a:rPr>
              <a:t>Empathize ofrece una oportunidad para que los usuarios puedan registrar sus sentimientos y pensamientos, identificar patrones de conducta, y establecer metas alcanzables para mejorar su bienestar emocional. En definitiva, esta aplicación busca fomentar el autoconocimiento y el autocuidado en los usuarios, y propiciar una mejora en su salud mental y emocional.</a:t>
            </a:r>
            <a:endParaRPr lang="es-MX"/>
          </a:p>
          <a:p>
            <a:pPr algn="just"/>
            <a:endParaRPr lang="es-MX">
              <a:latin typeface="Segoe UI Light"/>
              <a:cs typeface="Segoe UI Light"/>
            </a:endParaRPr>
          </a:p>
        </p:txBody>
      </p:sp>
      <p:pic>
        <p:nvPicPr>
          <p:cNvPr id="5" name="Picture 4" descr="Text, logo&#10;&#10;Description automatically generated">
            <a:extLst>
              <a:ext uri="{FF2B5EF4-FFF2-40B4-BE49-F238E27FC236}">
                <a16:creationId xmlns:a16="http://schemas.microsoft.com/office/drawing/2014/main" id="{7A56C553-5BFA-237E-107D-0E0C3B58931E}"/>
              </a:ext>
            </a:extLst>
          </p:cNvPr>
          <p:cNvPicPr>
            <a:picLocks noChangeAspect="1"/>
          </p:cNvPicPr>
          <p:nvPr/>
        </p:nvPicPr>
        <p:blipFill rotWithShape="1">
          <a:blip r:embed="rId2"/>
          <a:srcRect l="17292" t="38248" r="20712" b="33606"/>
          <a:stretch/>
        </p:blipFill>
        <p:spPr>
          <a:xfrm>
            <a:off x="2985213" y="1691640"/>
            <a:ext cx="6221574" cy="1481328"/>
          </a:xfrm>
          <a:prstGeom prst="rect">
            <a:avLst/>
          </a:prstGeom>
        </p:spPr>
      </p:pic>
    </p:spTree>
    <p:extLst>
      <p:ext uri="{BB962C8B-B14F-4D97-AF65-F5344CB8AC3E}">
        <p14:creationId xmlns:p14="http://schemas.microsoft.com/office/powerpoint/2010/main" val="195875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PRINCIPAL PROBLEMA:</a:t>
            </a:r>
            <a:br>
              <a:rPr lang="en-US"/>
            </a:br>
            <a:r>
              <a:rPr lang="en-US"/>
              <a:t>LA DEPRESIÓN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749396" y="3685031"/>
            <a:ext cx="8595516" cy="1538643"/>
          </a:xfrm>
        </p:spPr>
        <p:txBody>
          <a:bodyPr vert="horz" lIns="91440" tIns="45720" rIns="91440" bIns="45720" rtlCol="0" anchor="t">
            <a:noAutofit/>
          </a:bodyPr>
          <a:lstStyle/>
          <a:p>
            <a:pPr algn="just"/>
            <a:r>
              <a:rPr lang="es-MX" sz="2000">
                <a:cs typeface="Segoe UI"/>
              </a:rPr>
              <a:t>La depresión es uno de los trastornos mentales más extendidos en todo el mundo. </a:t>
            </a:r>
            <a:r>
              <a:rPr lang="es-MX" sz="2000">
                <a:ea typeface="+mn-lt"/>
                <a:cs typeface="+mn-lt"/>
              </a:rPr>
              <a:t>Cabe destacar que la depresión es un problema de  que puede tener un impacto significativo en la calidad de vida de las personas que la padecen, así como en su entorno social y laboral, Es común que orille a quien lo padece al aislamiento social. Por lo tanto, es importante fomentar la prevención de la depresión en México y en todo el mundo.</a:t>
            </a:r>
            <a:r>
              <a:rPr lang="es-MX" sz="2000">
                <a:cs typeface="Segoe UI"/>
              </a:rPr>
              <a:t> </a:t>
            </a:r>
            <a:endParaRPr lang="es-MX"/>
          </a:p>
        </p:txBody>
      </p:sp>
    </p:spTree>
    <p:extLst>
      <p:ext uri="{BB962C8B-B14F-4D97-AF65-F5344CB8AC3E}">
        <p14:creationId xmlns:p14="http://schemas.microsoft.com/office/powerpoint/2010/main" val="338075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60DB7D-64BB-E1A1-865B-4F2CC61604F2}"/>
              </a:ext>
            </a:extLst>
          </p:cNvPr>
          <p:cNvSpPr>
            <a:spLocks noGrp="1"/>
          </p:cNvSpPr>
          <p:nvPr>
            <p:ph type="ftr" sz="quarter" idx="11"/>
          </p:nvPr>
        </p:nvSpPr>
        <p:spPr>
          <a:xfrm>
            <a:off x="466344" y="6190488"/>
            <a:ext cx="5455062" cy="310896"/>
          </a:xfrm>
        </p:spPr>
        <p:txBody>
          <a:bodyPr/>
          <a:lstStyle/>
          <a:p>
            <a:r>
              <a:rPr lang="es-MX"/>
              <a:t>El problema con la salud mental en Yucatán</a:t>
            </a:r>
            <a:endParaRPr lang="en-US"/>
          </a:p>
        </p:txBody>
      </p:sp>
      <p:sp>
        <p:nvSpPr>
          <p:cNvPr id="3" name="Slide Number Placeholder 2">
            <a:extLst>
              <a:ext uri="{FF2B5EF4-FFF2-40B4-BE49-F238E27FC236}">
                <a16:creationId xmlns:a16="http://schemas.microsoft.com/office/drawing/2014/main" id="{74769C75-32ED-8EF2-26E4-9A74A469EEA3}"/>
              </a:ext>
            </a:extLst>
          </p:cNvPr>
          <p:cNvSpPr>
            <a:spLocks noGrp="1"/>
          </p:cNvSpPr>
          <p:nvPr>
            <p:ph type="sldNum" sz="quarter" idx="12"/>
          </p:nvPr>
        </p:nvSpPr>
        <p:spPr/>
        <p:txBody>
          <a:bodyPr/>
          <a:lstStyle/>
          <a:p>
            <a:fld id="{294A09A9-5501-47C1-A89A-A340965A2BE2}" type="slidenum">
              <a:rPr lang="en-US" smtClean="0"/>
              <a:t>6</a:t>
            </a:fld>
            <a:endParaRPr lang="en-US"/>
          </a:p>
        </p:txBody>
      </p:sp>
      <p:pic>
        <p:nvPicPr>
          <p:cNvPr id="4" name="Picture 3">
            <a:extLst>
              <a:ext uri="{FF2B5EF4-FFF2-40B4-BE49-F238E27FC236}">
                <a16:creationId xmlns:a16="http://schemas.microsoft.com/office/drawing/2014/main" id="{EBAC6FF7-7047-7FC5-C6AD-07AA4DD2B9FC}"/>
              </a:ext>
            </a:extLst>
          </p:cNvPr>
          <p:cNvPicPr>
            <a:picLocks noChangeAspect="1"/>
          </p:cNvPicPr>
          <p:nvPr/>
        </p:nvPicPr>
        <p:blipFill>
          <a:blip r:embed="rId2"/>
          <a:stretch>
            <a:fillRect/>
          </a:stretch>
        </p:blipFill>
        <p:spPr>
          <a:xfrm>
            <a:off x="850392" y="1633491"/>
            <a:ext cx="5820251" cy="4296469"/>
          </a:xfrm>
          <a:prstGeom prst="rect">
            <a:avLst/>
          </a:prstGeom>
        </p:spPr>
      </p:pic>
      <p:pic>
        <p:nvPicPr>
          <p:cNvPr id="5" name="Picture 4">
            <a:extLst>
              <a:ext uri="{FF2B5EF4-FFF2-40B4-BE49-F238E27FC236}">
                <a16:creationId xmlns:a16="http://schemas.microsoft.com/office/drawing/2014/main" id="{8420F978-A50B-9BCD-B98D-6C6336C70583}"/>
              </a:ext>
            </a:extLst>
          </p:cNvPr>
          <p:cNvPicPr>
            <a:picLocks noChangeAspect="1"/>
          </p:cNvPicPr>
          <p:nvPr/>
        </p:nvPicPr>
        <p:blipFill>
          <a:blip r:embed="rId3"/>
          <a:stretch>
            <a:fillRect/>
          </a:stretch>
        </p:blipFill>
        <p:spPr>
          <a:xfrm>
            <a:off x="6726754" y="4358936"/>
            <a:ext cx="5027281" cy="1571025"/>
          </a:xfrm>
          <a:prstGeom prst="rect">
            <a:avLst/>
          </a:prstGeom>
        </p:spPr>
      </p:pic>
      <p:pic>
        <p:nvPicPr>
          <p:cNvPr id="6" name="Picture 5">
            <a:extLst>
              <a:ext uri="{FF2B5EF4-FFF2-40B4-BE49-F238E27FC236}">
                <a16:creationId xmlns:a16="http://schemas.microsoft.com/office/drawing/2014/main" id="{5B8BE4E0-DDD4-2F6C-CAC9-606395A8C227}"/>
              </a:ext>
            </a:extLst>
          </p:cNvPr>
          <p:cNvPicPr>
            <a:picLocks noChangeAspect="1"/>
          </p:cNvPicPr>
          <p:nvPr/>
        </p:nvPicPr>
        <p:blipFill rotWithShape="1">
          <a:blip r:embed="rId4"/>
          <a:srcRect t="24863"/>
          <a:stretch/>
        </p:blipFill>
        <p:spPr>
          <a:xfrm>
            <a:off x="850392" y="559293"/>
            <a:ext cx="5820251" cy="1014957"/>
          </a:xfrm>
          <a:prstGeom prst="rect">
            <a:avLst/>
          </a:prstGeom>
        </p:spPr>
      </p:pic>
      <p:pic>
        <p:nvPicPr>
          <p:cNvPr id="8" name="Picture 7">
            <a:extLst>
              <a:ext uri="{FF2B5EF4-FFF2-40B4-BE49-F238E27FC236}">
                <a16:creationId xmlns:a16="http://schemas.microsoft.com/office/drawing/2014/main" id="{39A3BD4E-766E-C481-8E3A-045397F1C0CC}"/>
              </a:ext>
            </a:extLst>
          </p:cNvPr>
          <p:cNvPicPr>
            <a:picLocks noChangeAspect="1"/>
          </p:cNvPicPr>
          <p:nvPr/>
        </p:nvPicPr>
        <p:blipFill>
          <a:blip r:embed="rId5"/>
          <a:stretch>
            <a:fillRect/>
          </a:stretch>
        </p:blipFill>
        <p:spPr>
          <a:xfrm>
            <a:off x="6726753" y="2534576"/>
            <a:ext cx="5027281" cy="1772760"/>
          </a:xfrm>
          <a:prstGeom prst="rect">
            <a:avLst/>
          </a:prstGeom>
        </p:spPr>
      </p:pic>
      <p:pic>
        <p:nvPicPr>
          <p:cNvPr id="9" name="Picture 8">
            <a:extLst>
              <a:ext uri="{FF2B5EF4-FFF2-40B4-BE49-F238E27FC236}">
                <a16:creationId xmlns:a16="http://schemas.microsoft.com/office/drawing/2014/main" id="{BC7B3E08-EF0C-934E-015F-47D357130B06}"/>
              </a:ext>
            </a:extLst>
          </p:cNvPr>
          <p:cNvPicPr>
            <a:picLocks noChangeAspect="1"/>
          </p:cNvPicPr>
          <p:nvPr/>
        </p:nvPicPr>
        <p:blipFill rotWithShape="1">
          <a:blip r:embed="rId6"/>
          <a:srcRect b="11512"/>
          <a:stretch/>
        </p:blipFill>
        <p:spPr>
          <a:xfrm>
            <a:off x="6726752" y="559293"/>
            <a:ext cx="5027281" cy="1923684"/>
          </a:xfrm>
          <a:prstGeom prst="rect">
            <a:avLst/>
          </a:prstGeom>
        </p:spPr>
      </p:pic>
    </p:spTree>
    <p:extLst>
      <p:ext uri="{BB962C8B-B14F-4D97-AF65-F5344CB8AC3E}">
        <p14:creationId xmlns:p14="http://schemas.microsoft.com/office/powerpoint/2010/main" val="3868664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FC49-B6A4-39B2-2342-5C6503B38914}"/>
              </a:ext>
            </a:extLst>
          </p:cNvPr>
          <p:cNvSpPr>
            <a:spLocks noGrp="1"/>
          </p:cNvSpPr>
          <p:nvPr>
            <p:ph type="title"/>
          </p:nvPr>
        </p:nvSpPr>
        <p:spPr/>
        <p:txBody>
          <a:bodyPr/>
          <a:lstStyle/>
          <a:p>
            <a:r>
              <a:rPr lang="es-MX"/>
              <a:t>Motivación de la aplicacion</a:t>
            </a:r>
          </a:p>
        </p:txBody>
      </p:sp>
      <p:sp>
        <p:nvSpPr>
          <p:cNvPr id="3" name="Content Placeholder 2">
            <a:extLst>
              <a:ext uri="{FF2B5EF4-FFF2-40B4-BE49-F238E27FC236}">
                <a16:creationId xmlns:a16="http://schemas.microsoft.com/office/drawing/2014/main" id="{A18A2818-6199-B405-071B-57FB75405319}"/>
              </a:ext>
            </a:extLst>
          </p:cNvPr>
          <p:cNvSpPr>
            <a:spLocks noGrp="1"/>
          </p:cNvSpPr>
          <p:nvPr>
            <p:ph idx="1"/>
          </p:nvPr>
        </p:nvSpPr>
        <p:spPr/>
        <p:txBody>
          <a:bodyPr vert="horz" lIns="91440" tIns="45720" rIns="91440" bIns="45720" rtlCol="0" anchor="t">
            <a:noAutofit/>
          </a:bodyPr>
          <a:lstStyle/>
          <a:p>
            <a:pPr marL="0" indent="0">
              <a:buNone/>
            </a:pPr>
            <a:endParaRPr lang="en-US"/>
          </a:p>
        </p:txBody>
      </p:sp>
      <p:sp>
        <p:nvSpPr>
          <p:cNvPr id="4" name="Text Placeholder 3">
            <a:extLst>
              <a:ext uri="{FF2B5EF4-FFF2-40B4-BE49-F238E27FC236}">
                <a16:creationId xmlns:a16="http://schemas.microsoft.com/office/drawing/2014/main" id="{870206E3-B766-D39E-F776-C732362092B5}"/>
              </a:ext>
            </a:extLst>
          </p:cNvPr>
          <p:cNvSpPr>
            <a:spLocks noGrp="1"/>
          </p:cNvSpPr>
          <p:nvPr>
            <p:ph type="body" sz="half" idx="2"/>
          </p:nvPr>
        </p:nvSpPr>
        <p:spPr/>
        <p:txBody>
          <a:bodyPr vert="horz" lIns="91440" tIns="45720" rIns="91440" bIns="45720" rtlCol="0" anchor="t">
            <a:noAutofit/>
          </a:bodyPr>
          <a:lstStyle/>
          <a:p>
            <a:pPr algn="just"/>
            <a:endParaRPr lang="es-MX">
              <a:ea typeface="+mn-lt"/>
              <a:cs typeface="+mn-lt"/>
            </a:endParaRPr>
          </a:p>
          <a:p>
            <a:pPr algn="just"/>
            <a:r>
              <a:rPr lang="es-MX">
                <a:ea typeface="+mn-lt"/>
                <a:cs typeface="+mn-lt"/>
              </a:rPr>
              <a:t>El suicidio es un tema serio y complejo. Según el INEGI Yucatán se encuentra en las entidades que presentan mayores tasas de suicidio en personas de 15 a 29 años con  18.8 suicidios por cada 100 mil jóvenes.</a:t>
            </a:r>
            <a:endParaRPr lang="en-US"/>
          </a:p>
          <a:p>
            <a:pPr algn="just"/>
            <a:endParaRPr lang="es-MX">
              <a:ea typeface="+mn-lt"/>
              <a:cs typeface="+mn-lt"/>
            </a:endParaRPr>
          </a:p>
          <a:p>
            <a:pPr algn="just"/>
            <a:r>
              <a:rPr lang="es-MX">
                <a:ea typeface="+mn-lt"/>
                <a:cs typeface="+mn-lt"/>
              </a:rPr>
              <a:t>Estudios a nivel nacional han identificado que la depresión es un factor importante en los casos de suicidio, siendo uno de los trastornos mentales más comunes asociados con este fenómeno.</a:t>
            </a:r>
            <a:endParaRPr lang="es-MX"/>
          </a:p>
        </p:txBody>
      </p:sp>
      <p:sp>
        <p:nvSpPr>
          <p:cNvPr id="5" name="Footer Placeholder 4">
            <a:extLst>
              <a:ext uri="{FF2B5EF4-FFF2-40B4-BE49-F238E27FC236}">
                <a16:creationId xmlns:a16="http://schemas.microsoft.com/office/drawing/2014/main" id="{BE479DDC-BBEA-3F1B-7FB1-825A87E087FC}"/>
              </a:ext>
            </a:extLst>
          </p:cNvPr>
          <p:cNvSpPr>
            <a:spLocks noGrp="1"/>
          </p:cNvSpPr>
          <p:nvPr>
            <p:ph type="ftr" sz="quarter" idx="11"/>
          </p:nvPr>
        </p:nvSpPr>
        <p:spPr/>
        <p:txBody>
          <a:bodyPr/>
          <a:lstStyle/>
          <a:p>
            <a:r>
              <a:rPr lang="en-US" err="1">
                <a:cs typeface="Segoe UI Light"/>
              </a:rPr>
              <a:t>Depresión</a:t>
            </a:r>
            <a:r>
              <a:rPr lang="en-US">
                <a:cs typeface="Segoe UI Light"/>
              </a:rPr>
              <a:t> </a:t>
            </a:r>
            <a:r>
              <a:rPr lang="en-US" err="1">
                <a:cs typeface="Segoe UI Light"/>
              </a:rPr>
              <a:t>en</a:t>
            </a:r>
            <a:r>
              <a:rPr lang="en-US">
                <a:cs typeface="Segoe UI Light"/>
              </a:rPr>
              <a:t> Yucatán</a:t>
            </a:r>
            <a:endParaRPr lang="en-US"/>
          </a:p>
        </p:txBody>
      </p:sp>
      <p:sp>
        <p:nvSpPr>
          <p:cNvPr id="6" name="Slide Number Placeholder 5">
            <a:extLst>
              <a:ext uri="{FF2B5EF4-FFF2-40B4-BE49-F238E27FC236}">
                <a16:creationId xmlns:a16="http://schemas.microsoft.com/office/drawing/2014/main" id="{6480F07D-6990-6E97-C48F-B9011CEA9382}"/>
              </a:ext>
            </a:extLst>
          </p:cNvPr>
          <p:cNvSpPr>
            <a:spLocks noGrp="1"/>
          </p:cNvSpPr>
          <p:nvPr>
            <p:ph type="sldNum" sz="quarter" idx="12"/>
          </p:nvPr>
        </p:nvSpPr>
        <p:spPr/>
        <p:txBody>
          <a:bodyPr/>
          <a:lstStyle/>
          <a:p>
            <a:fld id="{294A09A9-5501-47C1-A89A-A340965A2BE2}" type="slidenum">
              <a:rPr lang="en-US" smtClean="0"/>
              <a:t>7</a:t>
            </a:fld>
            <a:endParaRPr lang="en-US"/>
          </a:p>
        </p:txBody>
      </p:sp>
      <p:pic>
        <p:nvPicPr>
          <p:cNvPr id="8" name="Picture 7">
            <a:extLst>
              <a:ext uri="{FF2B5EF4-FFF2-40B4-BE49-F238E27FC236}">
                <a16:creationId xmlns:a16="http://schemas.microsoft.com/office/drawing/2014/main" id="{F05F007C-DB63-CE14-A0B6-65D62DEB4987}"/>
              </a:ext>
            </a:extLst>
          </p:cNvPr>
          <p:cNvPicPr>
            <a:picLocks noChangeAspect="1"/>
          </p:cNvPicPr>
          <p:nvPr/>
        </p:nvPicPr>
        <p:blipFill>
          <a:blip r:embed="rId2"/>
          <a:stretch>
            <a:fillRect/>
          </a:stretch>
        </p:blipFill>
        <p:spPr>
          <a:xfrm>
            <a:off x="5186853" y="984731"/>
            <a:ext cx="6165601" cy="4888537"/>
          </a:xfrm>
          <a:prstGeom prst="rect">
            <a:avLst/>
          </a:prstGeom>
        </p:spPr>
      </p:pic>
    </p:spTree>
    <p:extLst>
      <p:ext uri="{BB962C8B-B14F-4D97-AF65-F5344CB8AC3E}">
        <p14:creationId xmlns:p14="http://schemas.microsoft.com/office/powerpoint/2010/main" val="236663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3E9B-7512-8D34-5C92-DF7A8C2A13D3}"/>
              </a:ext>
            </a:extLst>
          </p:cNvPr>
          <p:cNvSpPr>
            <a:spLocks noGrp="1"/>
          </p:cNvSpPr>
          <p:nvPr>
            <p:ph type="title"/>
          </p:nvPr>
        </p:nvSpPr>
        <p:spPr/>
        <p:txBody>
          <a:bodyPr/>
          <a:lstStyle/>
          <a:p>
            <a:r>
              <a:rPr lang="es-MX"/>
              <a:t>FUNCIONALIDADES.</a:t>
            </a:r>
          </a:p>
        </p:txBody>
      </p:sp>
      <p:sp>
        <p:nvSpPr>
          <p:cNvPr id="4" name="Slide Number Placeholder 3">
            <a:extLst>
              <a:ext uri="{FF2B5EF4-FFF2-40B4-BE49-F238E27FC236}">
                <a16:creationId xmlns:a16="http://schemas.microsoft.com/office/drawing/2014/main" id="{D18B71CE-6BA9-8BE2-9004-59FB96F51B10}"/>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5" name="Text Placeholder 4">
            <a:extLst>
              <a:ext uri="{FF2B5EF4-FFF2-40B4-BE49-F238E27FC236}">
                <a16:creationId xmlns:a16="http://schemas.microsoft.com/office/drawing/2014/main" id="{BFEC797F-4288-D049-3D53-E6CA1EFDE15C}"/>
              </a:ext>
            </a:extLst>
          </p:cNvPr>
          <p:cNvSpPr>
            <a:spLocks noGrp="1"/>
          </p:cNvSpPr>
          <p:nvPr>
            <p:ph type="body" sz="quarter" idx="12"/>
          </p:nvPr>
        </p:nvSpPr>
        <p:spPr/>
        <p:txBody>
          <a:bodyPr/>
          <a:lstStyle/>
          <a:p>
            <a:r>
              <a:rPr lang="es-MX"/>
              <a:t>Diario personal</a:t>
            </a:r>
          </a:p>
        </p:txBody>
      </p:sp>
      <p:sp>
        <p:nvSpPr>
          <p:cNvPr id="6" name="Text Placeholder 5">
            <a:extLst>
              <a:ext uri="{FF2B5EF4-FFF2-40B4-BE49-F238E27FC236}">
                <a16:creationId xmlns:a16="http://schemas.microsoft.com/office/drawing/2014/main" id="{01030513-0410-6EDC-39AD-6548509DC871}"/>
              </a:ext>
            </a:extLst>
          </p:cNvPr>
          <p:cNvSpPr>
            <a:spLocks noGrp="1"/>
          </p:cNvSpPr>
          <p:nvPr>
            <p:ph type="body" sz="quarter" idx="13"/>
          </p:nvPr>
        </p:nvSpPr>
        <p:spPr/>
        <p:txBody>
          <a:bodyPr/>
          <a:lstStyle/>
          <a:p>
            <a:pPr algn="just"/>
            <a:r>
              <a:rPr lang="es-MX" sz="1400">
                <a:cs typeface="Segoe UI"/>
              </a:rPr>
              <a:t>El usuario podrá registrar acontecimientos diarios de su día, cómo un diario.</a:t>
            </a:r>
            <a:endParaRPr lang="en-US" sz="1400">
              <a:cs typeface="Segoe UI"/>
            </a:endParaRPr>
          </a:p>
        </p:txBody>
      </p:sp>
      <p:sp>
        <p:nvSpPr>
          <p:cNvPr id="7" name="Text Placeholder 6">
            <a:extLst>
              <a:ext uri="{FF2B5EF4-FFF2-40B4-BE49-F238E27FC236}">
                <a16:creationId xmlns:a16="http://schemas.microsoft.com/office/drawing/2014/main" id="{7C1AE200-7E1C-1040-9465-67BADE409E4A}"/>
              </a:ext>
            </a:extLst>
          </p:cNvPr>
          <p:cNvSpPr>
            <a:spLocks noGrp="1"/>
          </p:cNvSpPr>
          <p:nvPr>
            <p:ph type="body" sz="quarter" idx="14"/>
          </p:nvPr>
        </p:nvSpPr>
        <p:spPr/>
        <p:txBody>
          <a:bodyPr/>
          <a:lstStyle/>
          <a:p>
            <a:r>
              <a:rPr lang="es-MX"/>
              <a:t>Preguntas diarias</a:t>
            </a:r>
          </a:p>
        </p:txBody>
      </p:sp>
      <p:sp>
        <p:nvSpPr>
          <p:cNvPr id="8" name="Text Placeholder 7">
            <a:extLst>
              <a:ext uri="{FF2B5EF4-FFF2-40B4-BE49-F238E27FC236}">
                <a16:creationId xmlns:a16="http://schemas.microsoft.com/office/drawing/2014/main" id="{F8F836A0-B7CD-4FE1-3C8A-768334D327A0}"/>
              </a:ext>
            </a:extLst>
          </p:cNvPr>
          <p:cNvSpPr>
            <a:spLocks noGrp="1"/>
          </p:cNvSpPr>
          <p:nvPr>
            <p:ph type="body" sz="quarter" idx="15"/>
          </p:nvPr>
        </p:nvSpPr>
        <p:spPr>
          <a:xfrm>
            <a:off x="3627120" y="4879877"/>
            <a:ext cx="2468880" cy="1488671"/>
          </a:xfrm>
        </p:spPr>
        <p:txBody>
          <a:bodyPr/>
          <a:lstStyle/>
          <a:p>
            <a:pPr algn="just"/>
            <a:r>
              <a:rPr lang="es-MX" sz="1400">
                <a:ea typeface="+mn-lt"/>
                <a:cs typeface="+mn-lt"/>
              </a:rPr>
              <a:t>El software realiza preguntas al usuario acerca de su día o de hechos de su vida personal, con el propósito de presentar información de manera accesible y fácil de entender.</a:t>
            </a:r>
            <a:endParaRPr lang="en-US">
              <a:ea typeface="+mn-lt"/>
              <a:cs typeface="+mn-lt"/>
            </a:endParaRPr>
          </a:p>
        </p:txBody>
      </p:sp>
      <p:sp>
        <p:nvSpPr>
          <p:cNvPr id="9" name="Text Placeholder 8">
            <a:extLst>
              <a:ext uri="{FF2B5EF4-FFF2-40B4-BE49-F238E27FC236}">
                <a16:creationId xmlns:a16="http://schemas.microsoft.com/office/drawing/2014/main" id="{A0543726-61B4-2794-997C-A9C72134A9C4}"/>
              </a:ext>
            </a:extLst>
          </p:cNvPr>
          <p:cNvSpPr>
            <a:spLocks noGrp="1"/>
          </p:cNvSpPr>
          <p:nvPr>
            <p:ph type="body" sz="quarter" idx="16"/>
          </p:nvPr>
        </p:nvSpPr>
        <p:spPr>
          <a:xfrm>
            <a:off x="6030012" y="4508648"/>
            <a:ext cx="2906598" cy="365760"/>
          </a:xfrm>
        </p:spPr>
        <p:txBody>
          <a:bodyPr/>
          <a:lstStyle/>
          <a:p>
            <a:r>
              <a:rPr lang="es-MX"/>
              <a:t>Contacto con profesionales</a:t>
            </a:r>
          </a:p>
        </p:txBody>
      </p:sp>
      <p:sp>
        <p:nvSpPr>
          <p:cNvPr id="10" name="Text Placeholder 9">
            <a:extLst>
              <a:ext uri="{FF2B5EF4-FFF2-40B4-BE49-F238E27FC236}">
                <a16:creationId xmlns:a16="http://schemas.microsoft.com/office/drawing/2014/main" id="{0380A1E0-4626-7039-D6A9-019C9B4D3992}"/>
              </a:ext>
            </a:extLst>
          </p:cNvPr>
          <p:cNvSpPr>
            <a:spLocks noGrp="1"/>
          </p:cNvSpPr>
          <p:nvPr>
            <p:ph type="body" sz="quarter" idx="17"/>
          </p:nvPr>
        </p:nvSpPr>
        <p:spPr>
          <a:xfrm>
            <a:off x="6057254" y="4879877"/>
            <a:ext cx="2733082" cy="1503870"/>
          </a:xfrm>
        </p:spPr>
        <p:txBody>
          <a:bodyPr/>
          <a:lstStyle/>
          <a:p>
            <a:pPr algn="just"/>
            <a:r>
              <a:rPr lang="es-MX" sz="1400">
                <a:cs typeface="Segoe UI"/>
              </a:rPr>
              <a:t>El software igual será capaz de proveer información de contacto a profesionales para los usuarios que lo necesiten.</a:t>
            </a:r>
            <a:endParaRPr lang="en-US">
              <a:cs typeface="Segoe UI"/>
            </a:endParaRPr>
          </a:p>
        </p:txBody>
      </p:sp>
      <p:sp>
        <p:nvSpPr>
          <p:cNvPr id="11" name="Text Placeholder 10">
            <a:extLst>
              <a:ext uri="{FF2B5EF4-FFF2-40B4-BE49-F238E27FC236}">
                <a16:creationId xmlns:a16="http://schemas.microsoft.com/office/drawing/2014/main" id="{C9818D4E-30B8-6601-A19A-3A2AAFEFE854}"/>
              </a:ext>
            </a:extLst>
          </p:cNvPr>
          <p:cNvSpPr>
            <a:spLocks noGrp="1"/>
          </p:cNvSpPr>
          <p:nvPr>
            <p:ph type="body" sz="quarter" idx="18"/>
          </p:nvPr>
        </p:nvSpPr>
        <p:spPr/>
        <p:txBody>
          <a:bodyPr/>
          <a:lstStyle/>
          <a:p>
            <a:r>
              <a:rPr lang="es-MX"/>
              <a:t>Red social</a:t>
            </a:r>
          </a:p>
        </p:txBody>
      </p:sp>
      <p:sp>
        <p:nvSpPr>
          <p:cNvPr id="12" name="Text Placeholder 11">
            <a:extLst>
              <a:ext uri="{FF2B5EF4-FFF2-40B4-BE49-F238E27FC236}">
                <a16:creationId xmlns:a16="http://schemas.microsoft.com/office/drawing/2014/main" id="{3E34C610-AB60-B8B8-4110-052671D7F044}"/>
              </a:ext>
            </a:extLst>
          </p:cNvPr>
          <p:cNvSpPr>
            <a:spLocks noGrp="1"/>
          </p:cNvSpPr>
          <p:nvPr>
            <p:ph type="body" sz="quarter" idx="19"/>
          </p:nvPr>
        </p:nvSpPr>
        <p:spPr>
          <a:xfrm>
            <a:off x="8909366" y="4879877"/>
            <a:ext cx="2430135" cy="1968819"/>
          </a:xfrm>
        </p:spPr>
        <p:txBody>
          <a:bodyPr/>
          <a:lstStyle/>
          <a:p>
            <a:r>
              <a:rPr lang="es-MX" sz="1400">
                <a:cs typeface="Segoe UI"/>
              </a:rPr>
              <a:t>El usuario será conectado con otros usuarios mediante un modelo de red social, donde podrá conversar con personas reales con experiencias similares.</a:t>
            </a:r>
            <a:endParaRPr lang="es-MX" sz="1400"/>
          </a:p>
        </p:txBody>
      </p:sp>
      <p:sp>
        <p:nvSpPr>
          <p:cNvPr id="17" name="Picture Placeholder 16">
            <a:extLst>
              <a:ext uri="{FF2B5EF4-FFF2-40B4-BE49-F238E27FC236}">
                <a16:creationId xmlns:a16="http://schemas.microsoft.com/office/drawing/2014/main" id="{6A3FFB6C-2E0D-70B5-22BE-DC497B64C6B5}"/>
              </a:ext>
            </a:extLst>
          </p:cNvPr>
          <p:cNvSpPr>
            <a:spLocks noGrp="1"/>
          </p:cNvSpPr>
          <p:nvPr>
            <p:ph type="pic" sz="quarter" idx="20"/>
          </p:nvPr>
        </p:nvSpPr>
        <p:spPr>
          <a:blipFill>
            <a:blip r:embed="rId2"/>
            <a:stretch>
              <a:fillRect l="-47000" t="-23000" r="-29000" b="-31000"/>
            </a:stretch>
          </a:blipFill>
        </p:spPr>
      </p:sp>
      <p:sp>
        <p:nvSpPr>
          <p:cNvPr id="19" name="Picture Placeholder 18">
            <a:extLst>
              <a:ext uri="{FF2B5EF4-FFF2-40B4-BE49-F238E27FC236}">
                <a16:creationId xmlns:a16="http://schemas.microsoft.com/office/drawing/2014/main" id="{D80985C3-C367-0D61-F71D-589498207312}"/>
              </a:ext>
            </a:extLst>
          </p:cNvPr>
          <p:cNvSpPr>
            <a:spLocks noGrp="1"/>
          </p:cNvSpPr>
          <p:nvPr>
            <p:ph type="pic" sz="quarter" idx="21"/>
          </p:nvPr>
        </p:nvSpPr>
        <p:spPr>
          <a:blipFill>
            <a:blip r:embed="rId3"/>
            <a:stretch>
              <a:fillRect l="-47000" t="-23000" r="-29000" b="-31000"/>
            </a:stretch>
          </a:blipFill>
        </p:spPr>
      </p:sp>
      <p:sp>
        <p:nvSpPr>
          <p:cNvPr id="20" name="Picture Placeholder 19">
            <a:extLst>
              <a:ext uri="{FF2B5EF4-FFF2-40B4-BE49-F238E27FC236}">
                <a16:creationId xmlns:a16="http://schemas.microsoft.com/office/drawing/2014/main" id="{6EBAFFBC-F5CC-3F30-E398-F7F34EC310F9}"/>
              </a:ext>
            </a:extLst>
          </p:cNvPr>
          <p:cNvSpPr>
            <a:spLocks noGrp="1"/>
          </p:cNvSpPr>
          <p:nvPr>
            <p:ph type="pic" sz="quarter" idx="22"/>
          </p:nvPr>
        </p:nvSpPr>
        <p:spPr>
          <a:blipFill>
            <a:blip r:embed="rId4"/>
            <a:stretch>
              <a:fillRect l="-47000" r="-29000"/>
            </a:stretch>
          </a:blipFill>
        </p:spPr>
      </p:sp>
      <p:sp>
        <p:nvSpPr>
          <p:cNvPr id="21" name="Picture Placeholder 20">
            <a:extLst>
              <a:ext uri="{FF2B5EF4-FFF2-40B4-BE49-F238E27FC236}">
                <a16:creationId xmlns:a16="http://schemas.microsoft.com/office/drawing/2014/main" id="{9897CC15-93F3-92FA-B02E-EECD5F1AE177}"/>
              </a:ext>
            </a:extLst>
          </p:cNvPr>
          <p:cNvSpPr>
            <a:spLocks noGrp="1"/>
          </p:cNvSpPr>
          <p:nvPr>
            <p:ph type="pic" sz="quarter" idx="23"/>
          </p:nvPr>
        </p:nvSpPr>
        <p:spPr>
          <a:blipFill dpi="0" rotWithShape="1">
            <a:blip r:embed="rId5"/>
            <a:srcRect/>
            <a:stretch>
              <a:fillRect l="-47000" t="-23000" r="-29000" b="-31000"/>
            </a:stretch>
          </a:blipFill>
        </p:spPr>
      </p:sp>
      <p:sp>
        <p:nvSpPr>
          <p:cNvPr id="18" name="Footer Placeholder 1">
            <a:extLst>
              <a:ext uri="{FF2B5EF4-FFF2-40B4-BE49-F238E27FC236}">
                <a16:creationId xmlns:a16="http://schemas.microsoft.com/office/drawing/2014/main" id="{70F2B9DD-FA3A-BE4B-0D9B-F9A4129EE761}"/>
              </a:ext>
            </a:extLst>
          </p:cNvPr>
          <p:cNvSpPr txBox="1">
            <a:spLocks/>
          </p:cNvSpPr>
          <p:nvPr/>
        </p:nvSpPr>
        <p:spPr>
          <a:xfrm>
            <a:off x="466344" y="6190488"/>
            <a:ext cx="5455062" cy="31089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MX"/>
              <a:t>El problema con la salud mental en Yucatán</a:t>
            </a:r>
            <a:endParaRPr lang="en-US"/>
          </a:p>
        </p:txBody>
      </p:sp>
    </p:spTree>
    <p:extLst>
      <p:ext uri="{BB962C8B-B14F-4D97-AF65-F5344CB8AC3E}">
        <p14:creationId xmlns:p14="http://schemas.microsoft.com/office/powerpoint/2010/main" val="72567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F5209-3879-13C4-3353-374FC863E6FA}"/>
              </a:ext>
            </a:extLst>
          </p:cNvPr>
          <p:cNvSpPr>
            <a:spLocks noGrp="1"/>
          </p:cNvSpPr>
          <p:nvPr>
            <p:ph type="sldNum" sz="quarter" idx="11"/>
          </p:nvPr>
        </p:nvSpPr>
        <p:spPr/>
        <p:txBody>
          <a:bodyPr/>
          <a:lstStyle/>
          <a:p>
            <a:fld id="{294A09A9-5501-47C1-A89A-A340965A2BE2}" type="slidenum">
              <a:rPr lang="en-US" smtClean="0"/>
              <a:pPr/>
              <a:t>9</a:t>
            </a:fld>
            <a:endParaRPr lang="en-US"/>
          </a:p>
        </p:txBody>
      </p:sp>
      <p:sp>
        <p:nvSpPr>
          <p:cNvPr id="4" name="Title 3">
            <a:extLst>
              <a:ext uri="{FF2B5EF4-FFF2-40B4-BE49-F238E27FC236}">
                <a16:creationId xmlns:a16="http://schemas.microsoft.com/office/drawing/2014/main" id="{59E19600-87CA-EA73-7D25-DD004797926E}"/>
              </a:ext>
            </a:extLst>
          </p:cNvPr>
          <p:cNvSpPr>
            <a:spLocks noGrp="1"/>
          </p:cNvSpPr>
          <p:nvPr>
            <p:ph type="title"/>
          </p:nvPr>
        </p:nvSpPr>
        <p:spPr/>
        <p:txBody>
          <a:bodyPr/>
          <a:lstStyle/>
          <a:p>
            <a:r>
              <a:rPr lang="es-MX"/>
              <a:t>PRODUCTOS SIMILARES</a:t>
            </a:r>
          </a:p>
        </p:txBody>
      </p:sp>
      <p:pic>
        <p:nvPicPr>
          <p:cNvPr id="7" name="Picture 6">
            <a:extLst>
              <a:ext uri="{FF2B5EF4-FFF2-40B4-BE49-F238E27FC236}">
                <a16:creationId xmlns:a16="http://schemas.microsoft.com/office/drawing/2014/main" id="{ADA194CA-312B-A2ED-FFB6-96F6EBEA8C03}"/>
              </a:ext>
            </a:extLst>
          </p:cNvPr>
          <p:cNvPicPr>
            <a:picLocks noChangeAspect="1"/>
          </p:cNvPicPr>
          <p:nvPr/>
        </p:nvPicPr>
        <p:blipFill>
          <a:blip r:embed="rId2"/>
          <a:stretch>
            <a:fillRect/>
          </a:stretch>
        </p:blipFill>
        <p:spPr>
          <a:xfrm>
            <a:off x="1611608" y="2212848"/>
            <a:ext cx="1517425" cy="3282696"/>
          </a:xfrm>
          <a:prstGeom prst="rect">
            <a:avLst/>
          </a:prstGeom>
        </p:spPr>
      </p:pic>
      <p:pic>
        <p:nvPicPr>
          <p:cNvPr id="8" name="Picture 7">
            <a:extLst>
              <a:ext uri="{FF2B5EF4-FFF2-40B4-BE49-F238E27FC236}">
                <a16:creationId xmlns:a16="http://schemas.microsoft.com/office/drawing/2014/main" id="{3B184EE2-B5C4-20D7-19C4-F7F108275CE2}"/>
              </a:ext>
            </a:extLst>
          </p:cNvPr>
          <p:cNvPicPr>
            <a:picLocks noChangeAspect="1"/>
          </p:cNvPicPr>
          <p:nvPr/>
        </p:nvPicPr>
        <p:blipFill>
          <a:blip r:embed="rId3"/>
          <a:stretch>
            <a:fillRect/>
          </a:stretch>
        </p:blipFill>
        <p:spPr>
          <a:xfrm>
            <a:off x="3299381" y="2212847"/>
            <a:ext cx="5185434" cy="1996215"/>
          </a:xfrm>
          <a:prstGeom prst="rect">
            <a:avLst/>
          </a:prstGeom>
        </p:spPr>
      </p:pic>
      <p:pic>
        <p:nvPicPr>
          <p:cNvPr id="9" name="Picture 8">
            <a:extLst>
              <a:ext uri="{FF2B5EF4-FFF2-40B4-BE49-F238E27FC236}">
                <a16:creationId xmlns:a16="http://schemas.microsoft.com/office/drawing/2014/main" id="{37E7C684-43AF-9D9F-12EC-232350A59FA2}"/>
              </a:ext>
            </a:extLst>
          </p:cNvPr>
          <p:cNvPicPr>
            <a:picLocks noChangeAspect="1"/>
          </p:cNvPicPr>
          <p:nvPr/>
        </p:nvPicPr>
        <p:blipFill>
          <a:blip r:embed="rId4"/>
          <a:stretch>
            <a:fillRect/>
          </a:stretch>
        </p:blipFill>
        <p:spPr>
          <a:xfrm>
            <a:off x="3299382" y="4322063"/>
            <a:ext cx="5185434" cy="1173481"/>
          </a:xfrm>
          <a:prstGeom prst="rect">
            <a:avLst/>
          </a:prstGeom>
        </p:spPr>
      </p:pic>
      <p:sp>
        <p:nvSpPr>
          <p:cNvPr id="10" name="AutoShape 6" descr="Imagen de la captura de pantalla 1">
            <a:extLst>
              <a:ext uri="{FF2B5EF4-FFF2-40B4-BE49-F238E27FC236}">
                <a16:creationId xmlns:a16="http://schemas.microsoft.com/office/drawing/2014/main" id="{859055CE-AAD2-639F-C2D5-B6E5F99186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5CD3D689-9392-8B59-C50A-6CB351F62A8C}"/>
              </a:ext>
            </a:extLst>
          </p:cNvPr>
          <p:cNvPicPr>
            <a:picLocks noChangeAspect="1"/>
          </p:cNvPicPr>
          <p:nvPr/>
        </p:nvPicPr>
        <p:blipFill>
          <a:blip r:embed="rId5"/>
          <a:stretch>
            <a:fillRect/>
          </a:stretch>
        </p:blipFill>
        <p:spPr>
          <a:xfrm>
            <a:off x="8636309" y="2209108"/>
            <a:ext cx="1515967" cy="3282696"/>
          </a:xfrm>
          <a:prstGeom prst="rect">
            <a:avLst/>
          </a:prstGeom>
        </p:spPr>
      </p:pic>
    </p:spTree>
    <p:extLst>
      <p:ext uri="{BB962C8B-B14F-4D97-AF65-F5344CB8AC3E}">
        <p14:creationId xmlns:p14="http://schemas.microsoft.com/office/powerpoint/2010/main" val="466310015"/>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Application>Microsoft Office PowerPoint</Application>
  <PresentationFormat>Widescreen</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PRIMERA ENTREGA</vt:lpstr>
      <vt:lpstr>CONOCE A NUESTRO EQUIPO</vt:lpstr>
      <vt:lpstr>PowerPoint Presentation</vt:lpstr>
      <vt:lpstr>PowerPoint Presentation</vt:lpstr>
      <vt:lpstr>PRINCIPAL PROBLEMA: LA DEPRESIÓN</vt:lpstr>
      <vt:lpstr>PowerPoint Presentation</vt:lpstr>
      <vt:lpstr>Motivación de la aplicacion</vt:lpstr>
      <vt:lpstr>FUNCIONALIDADES.</vt:lpstr>
      <vt:lpstr>PRODUCTOS SIMILARES</vt:lpstr>
      <vt:lpstr>PLAN DE INVESTIGACIÓN</vt:lpstr>
      <vt:lpstr>PowerPoint Presentation</vt:lpstr>
      <vt:lpstr>Técnicas de educción seleccionadas:</vt:lpstr>
      <vt:lpstr>Técnicas de educción seleccionadas:</vt:lpstr>
      <vt:lpstr>Tipo de análisis</vt:lpstr>
      <vt:lpstr>PLAN DE ACTIVIDADES</vt:lpstr>
      <vt:lpstr>PowerPoint Presentation</vt:lpstr>
      <vt:lpstr>Perfil de usuario</vt:lpstr>
      <vt:lpstr>persona</vt:lpstr>
      <vt:lpstr>escenario</vt:lpstr>
      <vt:lpstr>escenario</vt:lpstr>
      <vt:lpstr>requerimientos</vt:lpstr>
      <vt:lpstr>requerimientos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ENTREGA</dc:title>
  <dc:creator>Emanuel Chavez Bagundo</dc:creator>
  <cp:revision>2</cp:revision>
  <dcterms:created xsi:type="dcterms:W3CDTF">2023-03-25T22:26:08Z</dcterms:created>
  <dcterms:modified xsi:type="dcterms:W3CDTF">2023-04-17T15:25:28Z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